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57" r:id="rId5"/>
    <p:sldId id="267" r:id="rId6"/>
    <p:sldId id="258" r:id="rId7"/>
    <p:sldId id="259" r:id="rId8"/>
    <p:sldId id="260" r:id="rId9"/>
    <p:sldId id="261" r:id="rId10"/>
    <p:sldId id="268" r:id="rId11"/>
    <p:sldId id="262" r:id="rId12"/>
    <p:sldId id="269" r:id="rId13"/>
    <p:sldId id="263" r:id="rId14"/>
    <p:sldId id="264" r:id="rId15"/>
    <p:sldId id="270" r:id="rId16"/>
    <p:sldId id="271" r:id="rId17"/>
    <p:sldId id="272" r:id="rId18"/>
    <p:sldId id="273" r:id="rId19"/>
    <p:sldId id="274" r:id="rId20"/>
    <p:sldId id="276" r:id="rId21"/>
    <p:sldId id="277" r:id="rId22"/>
    <p:sldId id="315"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5" r:id="rId50"/>
    <p:sldId id="306" r:id="rId51"/>
    <p:sldId id="304" r:id="rId52"/>
    <p:sldId id="307" r:id="rId53"/>
    <p:sldId id="308" r:id="rId54"/>
    <p:sldId id="310" r:id="rId55"/>
    <p:sldId id="311" r:id="rId56"/>
    <p:sldId id="312" r:id="rId57"/>
    <p:sldId id="313" r:id="rId58"/>
    <p:sldId id="314" r:id="rId59"/>
    <p:sldId id="316" r:id="rId60"/>
    <p:sldId id="317" r:id="rId61"/>
    <p:sldId id="318" r:id="rId62"/>
    <p:sldId id="319" r:id="rId63"/>
    <p:sldId id="320" r:id="rId64"/>
    <p:sldId id="321" r:id="rId65"/>
    <p:sldId id="322" r:id="rId66"/>
    <p:sldId id="323" r:id="rId6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sorterViewPr>
    <p:cViewPr>
      <p:scale>
        <a:sx n="99" d="100"/>
        <a:sy n="99" d="100"/>
      </p:scale>
      <p:origin x="0" y="444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F769C061-7145-46D6-B03C-05173FA2A068}" type="datetimeFigureOut">
              <a:rPr lang="fr-FR" smtClean="0"/>
              <a:pPr/>
              <a:t>10/11/2021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8B0455-F0CE-42C0-BE18-2FE5FCA3EE68}"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769C061-7145-46D6-B03C-05173FA2A068}" type="datetimeFigureOut">
              <a:rPr lang="fr-FR" smtClean="0"/>
              <a:pPr/>
              <a:t>10/11/2021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8B0455-F0CE-42C0-BE18-2FE5FCA3EE68}"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769C061-7145-46D6-B03C-05173FA2A068}" type="datetimeFigureOut">
              <a:rPr lang="fr-FR" smtClean="0"/>
              <a:pPr/>
              <a:t>10/11/2021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8B0455-F0CE-42C0-BE18-2FE5FCA3EE68}"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769C061-7145-46D6-B03C-05173FA2A068}" type="datetimeFigureOut">
              <a:rPr lang="fr-FR" smtClean="0"/>
              <a:pPr/>
              <a:t>10/11/2021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8B0455-F0CE-42C0-BE18-2FE5FCA3EE68}"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F769C061-7145-46D6-B03C-05173FA2A068}" type="datetimeFigureOut">
              <a:rPr lang="fr-FR" smtClean="0"/>
              <a:pPr/>
              <a:t>10/11/2021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8B0455-F0CE-42C0-BE18-2FE5FCA3EE68}"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769C061-7145-46D6-B03C-05173FA2A068}" type="datetimeFigureOut">
              <a:rPr lang="fr-FR" smtClean="0"/>
              <a:pPr/>
              <a:t>10/11/2021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88B0455-F0CE-42C0-BE18-2FE5FCA3EE68}"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769C061-7145-46D6-B03C-05173FA2A068}" type="datetimeFigureOut">
              <a:rPr lang="fr-FR" smtClean="0"/>
              <a:pPr/>
              <a:t>10/11/2021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88B0455-F0CE-42C0-BE18-2FE5FCA3EE68}"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F769C061-7145-46D6-B03C-05173FA2A068}" type="datetimeFigureOut">
              <a:rPr lang="fr-FR" smtClean="0"/>
              <a:pPr/>
              <a:t>10/11/2021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88B0455-F0CE-42C0-BE18-2FE5FCA3EE68}"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769C061-7145-46D6-B03C-05173FA2A068}" type="datetimeFigureOut">
              <a:rPr lang="fr-FR" smtClean="0"/>
              <a:pPr/>
              <a:t>10/11/2021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88B0455-F0CE-42C0-BE18-2FE5FCA3EE68}"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769C061-7145-46D6-B03C-05173FA2A068}" type="datetimeFigureOut">
              <a:rPr lang="fr-FR" smtClean="0"/>
              <a:pPr/>
              <a:t>10/11/2021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88B0455-F0CE-42C0-BE18-2FE5FCA3EE68}"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769C061-7145-46D6-B03C-05173FA2A068}" type="datetimeFigureOut">
              <a:rPr lang="fr-FR" smtClean="0"/>
              <a:pPr/>
              <a:t>10/11/2021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88B0455-F0CE-42C0-BE18-2FE5FCA3EE68}"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9C061-7145-46D6-B03C-05173FA2A068}" type="datetimeFigureOut">
              <a:rPr lang="fr-FR" smtClean="0"/>
              <a:pPr/>
              <a:t>10/11/2021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8B0455-F0CE-42C0-BE18-2FE5FCA3EE68}"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5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5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mailto:danis2@free.fr"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00034" y="142852"/>
            <a:ext cx="8286808" cy="6286544"/>
          </a:xfrm>
        </p:spPr>
        <p:txBody>
          <a:bodyPr>
            <a:normAutofit fontScale="90000"/>
          </a:bodyPr>
          <a:lstStyle/>
          <a:p>
            <a:r>
              <a:rPr lang="fr-FR" sz="6700" b="1" u="sng" dirty="0" smtClean="0"/>
              <a:t>Comportement </a:t>
            </a:r>
            <a:r>
              <a:rPr lang="fr-FR" sz="6700" b="1" u="sng" dirty="0"/>
              <a:t>du disciple de Jésus Christ</a:t>
            </a:r>
            <a:r>
              <a:rPr lang="fr-FR" sz="6700" dirty="0"/>
              <a:t/>
            </a:r>
            <a:br>
              <a:rPr lang="fr-FR" sz="6700" dirty="0"/>
            </a:br>
            <a:r>
              <a:rPr lang="fr-FR" sz="6700" b="1" u="sng" dirty="0"/>
              <a:t>dans les circonstances actuelles</a:t>
            </a:r>
            <a:r>
              <a:rPr lang="fr-FR" dirty="0"/>
              <a:t/>
            </a:r>
            <a:br>
              <a:rPr lang="fr-FR" dirty="0"/>
            </a:br>
            <a:endParaRPr lang="fr-FR" dirty="0"/>
          </a:p>
        </p:txBody>
      </p:sp>
      <p:pic>
        <p:nvPicPr>
          <p:cNvPr id="5" name="Image 4" descr="Disciple.gif"/>
          <p:cNvPicPr>
            <a:picLocks noChangeAspect="1"/>
          </p:cNvPicPr>
          <p:nvPr/>
        </p:nvPicPr>
        <p:blipFill>
          <a:blip r:embed="rId2"/>
          <a:stretch>
            <a:fillRect/>
          </a:stretch>
        </p:blipFill>
        <p:spPr>
          <a:xfrm>
            <a:off x="6929454" y="4786322"/>
            <a:ext cx="1928806" cy="1928806"/>
          </a:xfrm>
          <a:prstGeom prst="rect">
            <a:avLst/>
          </a:prstGeom>
        </p:spPr>
      </p:pic>
      <p:pic>
        <p:nvPicPr>
          <p:cNvPr id="6" name="Image 5" descr="livre gif.gif"/>
          <p:cNvPicPr>
            <a:picLocks noChangeAspect="1"/>
          </p:cNvPicPr>
          <p:nvPr/>
        </p:nvPicPr>
        <p:blipFill>
          <a:blip r:embed="rId3"/>
          <a:stretch>
            <a:fillRect/>
          </a:stretch>
        </p:blipFill>
        <p:spPr>
          <a:xfrm>
            <a:off x="642910" y="4827138"/>
            <a:ext cx="1357322" cy="12021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001156" cy="3286124"/>
          </a:xfrm>
        </p:spPr>
        <p:txBody>
          <a:bodyPr>
            <a:normAutofit lnSpcReduction="10000"/>
          </a:bodyPr>
          <a:lstStyle/>
          <a:p>
            <a:r>
              <a:rPr lang="fr-FR" sz="3600" i="1" dirty="0" smtClean="0"/>
              <a:t>Car, si quelqu'un vient vous prêcher un autre Jésus que celui que nous avons prêché, ou si vous recevez un autre Esprit que celui que vous avez reçu, ou un autre Evangile que celui que vous avez embrassé, vous le supportez fort bien. »</a:t>
            </a:r>
            <a:endParaRPr lang="fr-FR" sz="3600" dirty="0" smtClean="0"/>
          </a:p>
          <a:p>
            <a:endParaRPr lang="fr-FR" dirty="0"/>
          </a:p>
        </p:txBody>
      </p:sp>
      <p:pic>
        <p:nvPicPr>
          <p:cNvPr id="4" name="Image 3" descr="faux-pasteur.JPG"/>
          <p:cNvPicPr>
            <a:picLocks noChangeAspect="1"/>
          </p:cNvPicPr>
          <p:nvPr/>
        </p:nvPicPr>
        <p:blipFill>
          <a:blip r:embed="rId2"/>
          <a:stretch>
            <a:fillRect/>
          </a:stretch>
        </p:blipFill>
        <p:spPr>
          <a:xfrm>
            <a:off x="0" y="3214686"/>
            <a:ext cx="5485116" cy="3643314"/>
          </a:xfrm>
          <a:prstGeom prst="rect">
            <a:avLst/>
          </a:prstGeom>
          <a:ln>
            <a:noFill/>
          </a:ln>
          <a:effectLst>
            <a:softEdge rad="112500"/>
          </a:effectLst>
        </p:spPr>
      </p:pic>
      <p:pic>
        <p:nvPicPr>
          <p:cNvPr id="5" name="Image 4" descr="bonberger.jpg"/>
          <p:cNvPicPr>
            <a:picLocks noChangeAspect="1"/>
          </p:cNvPicPr>
          <p:nvPr/>
        </p:nvPicPr>
        <p:blipFill>
          <a:blip r:embed="rId3"/>
          <a:stretch>
            <a:fillRect/>
          </a:stretch>
        </p:blipFill>
        <p:spPr>
          <a:xfrm>
            <a:off x="4797679" y="4929198"/>
            <a:ext cx="4346321" cy="1662940"/>
          </a:xfrm>
          <a:prstGeom prst="rect">
            <a:avLst/>
          </a:prstGeom>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42852"/>
            <a:ext cx="8929718" cy="6715148"/>
          </a:xfrm>
        </p:spPr>
        <p:txBody>
          <a:bodyPr>
            <a:normAutofit/>
          </a:bodyPr>
          <a:lstStyle/>
          <a:p>
            <a:r>
              <a:rPr lang="fr-FR" dirty="0"/>
              <a:t>Ne soyons pas naïfs. </a:t>
            </a:r>
            <a:endParaRPr lang="fr-FR" dirty="0" smtClean="0"/>
          </a:p>
          <a:p>
            <a:endParaRPr lang="fr-FR" dirty="0"/>
          </a:p>
          <a:p>
            <a:r>
              <a:rPr lang="fr-FR" i="1" dirty="0"/>
              <a:t>Proverbe 1 v 1 à 4 : </a:t>
            </a:r>
            <a:endParaRPr lang="fr-FR" i="1" dirty="0" smtClean="0"/>
          </a:p>
          <a:p>
            <a:endParaRPr lang="fr-FR" i="1" dirty="0" smtClean="0"/>
          </a:p>
          <a:p>
            <a:r>
              <a:rPr lang="fr-FR" i="1" dirty="0" smtClean="0"/>
              <a:t>« </a:t>
            </a:r>
            <a:r>
              <a:rPr lang="fr-FR" i="1" dirty="0"/>
              <a:t>Proverbes de Salomon, fils de David, roi d'Israël, pour connaître la sagesse et l'instruction, pour comprendre les paroles de l'intelligence; Pour recevoir des leçons de bon sens, de justice, d'équité et de droiture; </a:t>
            </a:r>
            <a:r>
              <a:rPr lang="fr-FR" b="1" i="1" dirty="0"/>
              <a:t>Pour donner aux simples du discernement, </a:t>
            </a:r>
            <a:r>
              <a:rPr lang="fr-FR" i="1" dirty="0"/>
              <a:t>au jeune homme de la connaissance et de la réflexion. »</a:t>
            </a:r>
            <a:endParaRPr lang="fr-FR" dirty="0"/>
          </a:p>
          <a:p>
            <a:endParaRPr lang="fr-FR" dirty="0"/>
          </a:p>
        </p:txBody>
      </p:sp>
      <p:pic>
        <p:nvPicPr>
          <p:cNvPr id="4" name="Image 3" descr="loup-agneau.jpg"/>
          <p:cNvPicPr>
            <a:picLocks noChangeAspect="1"/>
          </p:cNvPicPr>
          <p:nvPr/>
        </p:nvPicPr>
        <p:blipFill>
          <a:blip r:embed="rId2"/>
          <a:stretch>
            <a:fillRect/>
          </a:stretch>
        </p:blipFill>
        <p:spPr>
          <a:xfrm>
            <a:off x="6357950" y="214290"/>
            <a:ext cx="2105982" cy="19041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70" y="274638"/>
            <a:ext cx="9215470" cy="2225668"/>
          </a:xfrm>
        </p:spPr>
        <p:txBody>
          <a:bodyPr>
            <a:normAutofit fontScale="90000"/>
          </a:bodyPr>
          <a:lstStyle/>
          <a:p>
            <a:r>
              <a:rPr lang="fr-FR" i="1" dirty="0" smtClean="0"/>
              <a:t>Pro 14 v 15 : « L'homme simple croit tout ce qu'on dit, mais </a:t>
            </a:r>
            <a:r>
              <a:rPr lang="fr-FR" b="1" i="1" dirty="0" smtClean="0"/>
              <a:t>l'homme prudent est attentif à ses pas.</a:t>
            </a:r>
            <a:r>
              <a:rPr lang="fr-FR" i="1" dirty="0" smtClean="0"/>
              <a:t> »</a:t>
            </a:r>
            <a:br>
              <a:rPr lang="fr-FR" i="1" dirty="0" smtClean="0"/>
            </a:br>
            <a:endParaRPr lang="fr-FR" dirty="0"/>
          </a:p>
        </p:txBody>
      </p:sp>
      <p:pic>
        <p:nvPicPr>
          <p:cNvPr id="5" name="Image 4" descr="compromis.jpg"/>
          <p:cNvPicPr>
            <a:picLocks noChangeAspect="1"/>
          </p:cNvPicPr>
          <p:nvPr/>
        </p:nvPicPr>
        <p:blipFill>
          <a:blip r:embed="rId2"/>
          <a:stretch>
            <a:fillRect/>
          </a:stretch>
        </p:blipFill>
        <p:spPr>
          <a:xfrm>
            <a:off x="285720" y="2357430"/>
            <a:ext cx="4500594" cy="43424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Image 5" descr="chrétien du dimanche.jpg"/>
          <p:cNvPicPr>
            <a:picLocks noChangeAspect="1"/>
          </p:cNvPicPr>
          <p:nvPr/>
        </p:nvPicPr>
        <p:blipFill>
          <a:blip r:embed="rId3"/>
          <a:stretch>
            <a:fillRect/>
          </a:stretch>
        </p:blipFill>
        <p:spPr>
          <a:xfrm>
            <a:off x="5857884" y="2928934"/>
            <a:ext cx="2995606" cy="3679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42852"/>
            <a:ext cx="8929718" cy="6500858"/>
          </a:xfrm>
        </p:spPr>
        <p:txBody>
          <a:bodyPr/>
          <a:lstStyle/>
          <a:p>
            <a:endParaRPr lang="fr-FR" dirty="0" smtClean="0"/>
          </a:p>
          <a:p>
            <a:endParaRPr lang="fr-FR" dirty="0"/>
          </a:p>
          <a:p>
            <a:r>
              <a:rPr lang="fr-FR" i="1" dirty="0"/>
              <a:t>Pro 22 v 3 : </a:t>
            </a:r>
            <a:endParaRPr lang="fr-FR" i="1" dirty="0" smtClean="0"/>
          </a:p>
          <a:p>
            <a:r>
              <a:rPr lang="fr-FR" i="1" dirty="0" smtClean="0"/>
              <a:t>« </a:t>
            </a:r>
            <a:r>
              <a:rPr lang="fr-FR" b="1" i="1" dirty="0"/>
              <a:t>L'homme prudent voit le </a:t>
            </a:r>
            <a:endParaRPr lang="fr-FR" b="1" i="1" dirty="0" smtClean="0"/>
          </a:p>
          <a:p>
            <a:r>
              <a:rPr lang="fr-FR" b="1" i="1" dirty="0" smtClean="0"/>
              <a:t>mal </a:t>
            </a:r>
            <a:r>
              <a:rPr lang="fr-FR" b="1" i="1" dirty="0"/>
              <a:t>et se cache,</a:t>
            </a:r>
            <a:r>
              <a:rPr lang="fr-FR" i="1" dirty="0"/>
              <a:t> mais les </a:t>
            </a:r>
            <a:endParaRPr lang="fr-FR" i="1" dirty="0" smtClean="0"/>
          </a:p>
          <a:p>
            <a:r>
              <a:rPr lang="fr-FR" i="1" dirty="0" smtClean="0"/>
              <a:t>simples </a:t>
            </a:r>
            <a:r>
              <a:rPr lang="fr-FR" i="1" dirty="0"/>
              <a:t>avancent et sont </a:t>
            </a:r>
            <a:endParaRPr lang="fr-FR" i="1" dirty="0" smtClean="0"/>
          </a:p>
          <a:p>
            <a:r>
              <a:rPr lang="fr-FR" i="1" dirty="0" smtClean="0"/>
              <a:t>punis</a:t>
            </a:r>
            <a:r>
              <a:rPr lang="fr-FR" i="1" dirty="0"/>
              <a:t>. »</a:t>
            </a:r>
            <a:endParaRPr lang="fr-FR" dirty="0"/>
          </a:p>
          <a:p>
            <a:endParaRPr lang="fr-FR" dirty="0"/>
          </a:p>
        </p:txBody>
      </p:sp>
      <p:pic>
        <p:nvPicPr>
          <p:cNvPr id="4" name="Image 3" descr="sincérité.jpg"/>
          <p:cNvPicPr>
            <a:picLocks noChangeAspect="1"/>
          </p:cNvPicPr>
          <p:nvPr/>
        </p:nvPicPr>
        <p:blipFill>
          <a:blip r:embed="rId2"/>
          <a:stretch>
            <a:fillRect/>
          </a:stretch>
        </p:blipFill>
        <p:spPr>
          <a:xfrm>
            <a:off x="5555165" y="0"/>
            <a:ext cx="3588835" cy="6858000"/>
          </a:xfrm>
          <a:prstGeom prst="rect">
            <a:avLst/>
          </a:prstGeom>
          <a:ln>
            <a:noFill/>
          </a:ln>
          <a:effectLst>
            <a:softEdge rad="112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14290"/>
            <a:ext cx="8643998" cy="6500858"/>
          </a:xfrm>
        </p:spPr>
        <p:txBody>
          <a:bodyPr>
            <a:normAutofit fontScale="90000"/>
          </a:bodyPr>
          <a:lstStyle/>
          <a:p>
            <a:r>
              <a:rPr lang="fr-FR" dirty="0"/>
              <a:t>Réjouissons-nous car le Seigneur Jésus vient très bientôt chercher son épouse</a:t>
            </a:r>
            <a:r>
              <a:rPr lang="fr-FR" dirty="0" smtClean="0"/>
              <a:t>.</a:t>
            </a:r>
            <a:br>
              <a:rPr lang="fr-FR" dirty="0" smtClean="0"/>
            </a:br>
            <a:r>
              <a:rPr lang="fr-FR" dirty="0" smtClean="0"/>
              <a:t> </a:t>
            </a:r>
            <a:r>
              <a:rPr lang="fr-FR" dirty="0"/>
              <a:t/>
            </a:r>
            <a:br>
              <a:rPr lang="fr-FR" dirty="0"/>
            </a:br>
            <a:r>
              <a:rPr lang="fr-FR" dirty="0" smtClean="0"/>
              <a:t/>
            </a:r>
            <a:br>
              <a:rPr lang="fr-FR" dirty="0" smtClean="0"/>
            </a:br>
            <a:r>
              <a:rPr lang="fr-FR" dirty="0" smtClean="0"/>
              <a:t/>
            </a:r>
            <a:br>
              <a:rPr lang="fr-FR" dirty="0" smtClean="0"/>
            </a:br>
            <a:r>
              <a:rPr lang="fr-FR" i="1" dirty="0" smtClean="0"/>
              <a:t>Apocalypse </a:t>
            </a:r>
            <a:r>
              <a:rPr lang="fr-FR" i="1" dirty="0"/>
              <a:t>22 v 7 : </a:t>
            </a:r>
            <a:r>
              <a:rPr lang="fr-FR" i="1" dirty="0" smtClean="0"/>
              <a:t/>
            </a:r>
            <a:br>
              <a:rPr lang="fr-FR" i="1" dirty="0" smtClean="0"/>
            </a:br>
            <a:r>
              <a:rPr lang="fr-FR" i="1" dirty="0" smtClean="0"/>
              <a:t/>
            </a:r>
            <a:br>
              <a:rPr lang="fr-FR" i="1" dirty="0" smtClean="0"/>
            </a:br>
            <a:r>
              <a:rPr lang="fr-FR" i="1" dirty="0" smtClean="0"/>
              <a:t>« </a:t>
            </a:r>
            <a:r>
              <a:rPr lang="fr-FR" i="1" dirty="0"/>
              <a:t>Et voici, je viens bientôt. </a:t>
            </a:r>
            <a:r>
              <a:rPr lang="fr-FR" b="1" i="1" dirty="0"/>
              <a:t>Heureux celui qui garde les paroles de la prophétie de ce livre!</a:t>
            </a:r>
            <a:r>
              <a:rPr lang="fr-FR" i="1" dirty="0"/>
              <a:t> »</a:t>
            </a:r>
            <a:r>
              <a:rPr lang="fr-FR" dirty="0"/>
              <a:t/>
            </a:r>
            <a:br>
              <a:rPr lang="fr-FR" dirty="0"/>
            </a:br>
            <a:endParaRPr lang="fr-FR" dirty="0"/>
          </a:p>
        </p:txBody>
      </p:sp>
      <p:pic>
        <p:nvPicPr>
          <p:cNvPr id="3" name="Image 2" descr="Jesus+coeur.gif"/>
          <p:cNvPicPr>
            <a:picLocks noChangeAspect="1"/>
          </p:cNvPicPr>
          <p:nvPr/>
        </p:nvPicPr>
        <p:blipFill>
          <a:blip r:embed="rId2"/>
          <a:stretch>
            <a:fillRect/>
          </a:stretch>
        </p:blipFill>
        <p:spPr>
          <a:xfrm>
            <a:off x="7786710" y="6000768"/>
            <a:ext cx="685800" cy="523875"/>
          </a:xfrm>
          <a:prstGeom prst="rect">
            <a:avLst/>
          </a:prstGeom>
        </p:spPr>
      </p:pic>
      <p:pic>
        <p:nvPicPr>
          <p:cNvPr id="5" name="Image 4" descr="joie.jpg"/>
          <p:cNvPicPr>
            <a:picLocks noChangeAspect="1"/>
          </p:cNvPicPr>
          <p:nvPr/>
        </p:nvPicPr>
        <p:blipFill>
          <a:blip r:embed="rId3"/>
          <a:stretch>
            <a:fillRect/>
          </a:stretch>
        </p:blipFill>
        <p:spPr>
          <a:xfrm>
            <a:off x="2500298" y="1500174"/>
            <a:ext cx="4071944" cy="2708460"/>
          </a:xfrm>
          <a:prstGeom prst="rect">
            <a:avLst/>
          </a:prstGeom>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22030" y="188640"/>
            <a:ext cx="8229600" cy="2304256"/>
          </a:xfrm>
        </p:spPr>
        <p:txBody>
          <a:bodyPr>
            <a:normAutofit/>
          </a:bodyPr>
          <a:lstStyle/>
          <a:p>
            <a:r>
              <a:rPr lang="fr-FR" b="1" u="sng" dirty="0" smtClean="0">
                <a:solidFill>
                  <a:srgbClr val="FFFF00"/>
                </a:solidFill>
              </a:rPr>
              <a:t>Evènements pouvant arriver dans un avenir proche</a:t>
            </a:r>
            <a:endParaRPr lang="fr-FR" b="1" dirty="0">
              <a:solidFill>
                <a:srgbClr val="FFFF00"/>
              </a:solidFill>
            </a:endParaRPr>
          </a:p>
        </p:txBody>
      </p:sp>
      <p:sp>
        <p:nvSpPr>
          <p:cNvPr id="3" name="Sous-titre 2"/>
          <p:cNvSpPr>
            <a:spLocks noGrp="1"/>
          </p:cNvSpPr>
          <p:nvPr>
            <p:ph type="subTitle" idx="1"/>
          </p:nvPr>
        </p:nvSpPr>
        <p:spPr/>
        <p:txBody>
          <a:bodyPr/>
          <a:lstStyle/>
          <a:p>
            <a:endParaRPr lang="fr-FR"/>
          </a:p>
        </p:txBody>
      </p:sp>
      <p:pic>
        <p:nvPicPr>
          <p:cNvPr id="4" name="Image 3" descr="trompette.jpg"/>
          <p:cNvPicPr>
            <a:picLocks noChangeAspect="1"/>
          </p:cNvPicPr>
          <p:nvPr/>
        </p:nvPicPr>
        <p:blipFill>
          <a:blip r:embed="rId2" cstate="print"/>
          <a:stretch>
            <a:fillRect/>
          </a:stretch>
        </p:blipFill>
        <p:spPr>
          <a:xfrm>
            <a:off x="1043608" y="2852936"/>
            <a:ext cx="6840760" cy="3845398"/>
          </a:xfrm>
          <a:prstGeom prst="rect">
            <a:avLst/>
          </a:prstGeom>
          <a:ln>
            <a:noFill/>
          </a:ln>
          <a:effectLst>
            <a:softEdge rad="1125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052736"/>
          </a:xfrm>
        </p:spPr>
        <p:txBody>
          <a:bodyPr>
            <a:normAutofit/>
          </a:bodyPr>
          <a:lstStyle/>
          <a:p>
            <a:r>
              <a:rPr lang="fr-FR" b="1" dirty="0" smtClean="0">
                <a:solidFill>
                  <a:srgbClr val="FF0000"/>
                </a:solidFill>
              </a:rPr>
              <a:t>Epidémie mondiale</a:t>
            </a:r>
            <a:endParaRPr lang="fr-FR" b="1" dirty="0">
              <a:solidFill>
                <a:srgbClr val="FF0000"/>
              </a:solidFill>
            </a:endParaRPr>
          </a:p>
        </p:txBody>
      </p:sp>
      <p:sp>
        <p:nvSpPr>
          <p:cNvPr id="3" name="Espace réservé du contenu 2"/>
          <p:cNvSpPr>
            <a:spLocks noGrp="1"/>
          </p:cNvSpPr>
          <p:nvPr>
            <p:ph idx="1"/>
          </p:nvPr>
        </p:nvSpPr>
        <p:spPr>
          <a:xfrm>
            <a:off x="107504" y="5157192"/>
            <a:ext cx="9036496" cy="1700808"/>
          </a:xfrm>
        </p:spPr>
        <p:txBody>
          <a:bodyPr>
            <a:noAutofit/>
          </a:bodyPr>
          <a:lstStyle/>
          <a:p>
            <a:pPr lvl="0">
              <a:buNone/>
            </a:pPr>
            <a:r>
              <a:rPr lang="fr-FR" sz="3600" dirty="0" smtClean="0">
                <a:solidFill>
                  <a:srgbClr val="FFFF00"/>
                </a:solidFill>
              </a:rPr>
              <a:t> </a:t>
            </a:r>
          </a:p>
          <a:p>
            <a:endParaRPr lang="fr-FR" sz="3600" dirty="0">
              <a:solidFill>
                <a:srgbClr val="FFFF00"/>
              </a:solidFill>
            </a:endParaRPr>
          </a:p>
        </p:txBody>
      </p:sp>
      <p:pic>
        <p:nvPicPr>
          <p:cNvPr id="5" name="Image 4" descr="corona.jpg"/>
          <p:cNvPicPr>
            <a:picLocks noChangeAspect="1"/>
          </p:cNvPicPr>
          <p:nvPr/>
        </p:nvPicPr>
        <p:blipFill>
          <a:blip r:embed="rId2" cstate="print"/>
          <a:stretch>
            <a:fillRect/>
          </a:stretch>
        </p:blipFill>
        <p:spPr>
          <a:xfrm>
            <a:off x="251520" y="1412776"/>
            <a:ext cx="3360373" cy="25202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ge 6" descr="corona.jpg"/>
          <p:cNvPicPr>
            <a:picLocks noChangeAspect="1"/>
          </p:cNvPicPr>
          <p:nvPr/>
        </p:nvPicPr>
        <p:blipFill>
          <a:blip r:embed="rId3" cstate="print"/>
          <a:stretch>
            <a:fillRect/>
          </a:stretch>
        </p:blipFill>
        <p:spPr>
          <a:xfrm>
            <a:off x="4211960" y="1988840"/>
            <a:ext cx="4762500" cy="4762500"/>
          </a:xfrm>
          <a:prstGeom prst="rect">
            <a:avLst/>
          </a:prstGeom>
          <a:ln>
            <a:noFill/>
          </a:ln>
          <a:effectLst>
            <a:softEdge rad="112500"/>
          </a:effectLst>
        </p:spPr>
      </p:pic>
      <p:pic>
        <p:nvPicPr>
          <p:cNvPr id="8" name="Image 7" descr="oms.jpg"/>
          <p:cNvPicPr>
            <a:picLocks noChangeAspect="1"/>
          </p:cNvPicPr>
          <p:nvPr/>
        </p:nvPicPr>
        <p:blipFill>
          <a:blip r:embed="rId4" cstate="print"/>
          <a:stretch>
            <a:fillRect/>
          </a:stretch>
        </p:blipFill>
        <p:spPr>
          <a:xfrm>
            <a:off x="1115616" y="4869160"/>
            <a:ext cx="1228725" cy="9239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monde.jpg"/>
          <p:cNvPicPr>
            <a:picLocks noGrp="1" noChangeAspect="1"/>
          </p:cNvPicPr>
          <p:nvPr>
            <p:ph idx="1"/>
          </p:nvPr>
        </p:nvPicPr>
        <p:blipFill>
          <a:blip r:embed="rId2" cstate="print"/>
          <a:stretch>
            <a:fillRect/>
          </a:stretch>
        </p:blipFill>
        <p:spPr>
          <a:xfrm>
            <a:off x="467544" y="0"/>
            <a:ext cx="8229600" cy="4114800"/>
          </a:xfrm>
          <a:prstGeom prst="rect">
            <a:avLst/>
          </a:prstGeom>
          <a:ln>
            <a:noFill/>
          </a:ln>
          <a:effectLst>
            <a:softEdge rad="112500"/>
          </a:effectLst>
        </p:spPr>
      </p:pic>
      <p:sp>
        <p:nvSpPr>
          <p:cNvPr id="6" name="Rectangle 5"/>
          <p:cNvSpPr/>
          <p:nvPr/>
        </p:nvSpPr>
        <p:spPr>
          <a:xfrm>
            <a:off x="251520" y="4293096"/>
            <a:ext cx="8640960" cy="2492990"/>
          </a:xfrm>
          <a:prstGeom prst="rect">
            <a:avLst/>
          </a:prstGeom>
        </p:spPr>
        <p:txBody>
          <a:bodyPr wrap="square">
            <a:spAutoFit/>
          </a:bodyPr>
          <a:lstStyle/>
          <a:p>
            <a:pPr lvl="0" algn="ctr">
              <a:buNone/>
            </a:pPr>
            <a:r>
              <a:rPr lang="fr-FR" sz="4000" dirty="0" smtClean="0">
                <a:solidFill>
                  <a:srgbClr val="FFFF00"/>
                </a:solidFill>
              </a:rPr>
              <a:t>Luc 21 v 11 : </a:t>
            </a:r>
          </a:p>
          <a:p>
            <a:pPr lvl="0" algn="ctr">
              <a:buNone/>
            </a:pPr>
            <a:r>
              <a:rPr lang="fr-FR" sz="4400" b="1" dirty="0" smtClean="0">
                <a:solidFill>
                  <a:srgbClr val="0070C0"/>
                </a:solidFill>
              </a:rPr>
              <a:t>« </a:t>
            </a:r>
            <a:r>
              <a:rPr lang="fr-FR" sz="4400" b="1" i="1" dirty="0" smtClean="0">
                <a:solidFill>
                  <a:srgbClr val="0070C0"/>
                </a:solidFill>
              </a:rPr>
              <a:t>…Il y aura des </a:t>
            </a:r>
            <a:r>
              <a:rPr lang="fr-FR" sz="4400" b="1" i="1" u="sng" dirty="0" smtClean="0">
                <a:solidFill>
                  <a:srgbClr val="0070C0"/>
                </a:solidFill>
              </a:rPr>
              <a:t>épidémies</a:t>
            </a:r>
            <a:r>
              <a:rPr lang="fr-FR" sz="4400" b="1" i="1" dirty="0" smtClean="0">
                <a:solidFill>
                  <a:srgbClr val="0070C0"/>
                </a:solidFill>
              </a:rPr>
              <a:t> et des famines</a:t>
            </a:r>
            <a:r>
              <a:rPr lang="fr-FR" sz="4400" b="1" dirty="0" smtClean="0">
                <a:solidFill>
                  <a:srgbClr val="0070C0"/>
                </a:solidFill>
              </a:rPr>
              <a:t>… » </a:t>
            </a:r>
          </a:p>
          <a:p>
            <a:pPr lvl="0" algn="ctr">
              <a:buNone/>
            </a:pPr>
            <a:r>
              <a:rPr lang="fr-FR" sz="2800" dirty="0" smtClean="0">
                <a:solidFill>
                  <a:srgbClr val="FFFF00"/>
                </a:solidFill>
              </a:rPr>
              <a:t>(Parole vivante)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vaccins.jpg"/>
          <p:cNvPicPr>
            <a:picLocks noGrp="1" noChangeAspect="1"/>
          </p:cNvPicPr>
          <p:nvPr>
            <p:ph idx="1"/>
          </p:nvPr>
        </p:nvPicPr>
        <p:blipFill>
          <a:blip r:embed="rId2" cstate="print"/>
          <a:stretch>
            <a:fillRect/>
          </a:stretch>
        </p:blipFill>
        <p:spPr>
          <a:xfrm>
            <a:off x="2000232" y="142852"/>
            <a:ext cx="4968552" cy="3815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 7" descr="covid-19-prime-827x475.png"/>
          <p:cNvPicPr>
            <a:picLocks noChangeAspect="1"/>
          </p:cNvPicPr>
          <p:nvPr/>
        </p:nvPicPr>
        <p:blipFill>
          <a:blip r:embed="rId3" cstate="print"/>
          <a:stretch>
            <a:fillRect/>
          </a:stretch>
        </p:blipFill>
        <p:spPr>
          <a:xfrm>
            <a:off x="0" y="4277121"/>
            <a:ext cx="4493445" cy="2580879"/>
          </a:xfrm>
          <a:prstGeom prst="rect">
            <a:avLst/>
          </a:prstGeom>
          <a:ln>
            <a:noFill/>
          </a:ln>
          <a:effectLst>
            <a:softEdge rad="112500"/>
          </a:effectLst>
        </p:spPr>
      </p:pic>
      <p:pic>
        <p:nvPicPr>
          <p:cNvPr id="9" name="Image 8" descr="pass vac (2).jpg"/>
          <p:cNvPicPr>
            <a:picLocks noChangeAspect="1"/>
          </p:cNvPicPr>
          <p:nvPr/>
        </p:nvPicPr>
        <p:blipFill>
          <a:blip r:embed="rId4"/>
          <a:stretch>
            <a:fillRect/>
          </a:stretch>
        </p:blipFill>
        <p:spPr>
          <a:xfrm>
            <a:off x="5000628" y="4095749"/>
            <a:ext cx="4143372" cy="2762249"/>
          </a:xfrm>
          <a:prstGeom prst="rect">
            <a:avLst/>
          </a:prstGeom>
          <a:ln>
            <a:noFill/>
          </a:ln>
          <a:effectLst>
            <a:softEdge rad="112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puce 4.JPG"/>
          <p:cNvPicPr>
            <a:picLocks noGrp="1" noChangeAspect="1"/>
          </p:cNvPicPr>
          <p:nvPr>
            <p:ph idx="1"/>
          </p:nvPr>
        </p:nvPicPr>
        <p:blipFill>
          <a:blip r:embed="rId2" cstate="print"/>
          <a:stretch>
            <a:fillRect/>
          </a:stretch>
        </p:blipFill>
        <p:spPr>
          <a:xfrm>
            <a:off x="107504" y="0"/>
            <a:ext cx="8880880" cy="5976664"/>
          </a:xfrm>
          <a:prstGeom prst="rect">
            <a:avLst/>
          </a:prstGeom>
          <a:ln>
            <a:noFill/>
          </a:ln>
          <a:effectLst>
            <a:softEdge rad="112500"/>
          </a:effectLst>
        </p:spPr>
      </p:pic>
      <p:sp>
        <p:nvSpPr>
          <p:cNvPr id="5" name="Rectangle 4"/>
          <p:cNvSpPr/>
          <p:nvPr/>
        </p:nvSpPr>
        <p:spPr>
          <a:xfrm>
            <a:off x="1928794" y="6143644"/>
            <a:ext cx="5301451" cy="584775"/>
          </a:xfrm>
          <a:prstGeom prst="rect">
            <a:avLst/>
          </a:prstGeom>
        </p:spPr>
        <p:txBody>
          <a:bodyPr wrap="none">
            <a:spAutoFit/>
          </a:bodyPr>
          <a:lstStyle/>
          <a:p>
            <a:r>
              <a:rPr lang="fr-FR" sz="3200" dirty="0" smtClean="0">
                <a:solidFill>
                  <a:schemeClr val="bg1"/>
                </a:solidFill>
              </a:rPr>
              <a:t>Vaccin pour le monde entier</a:t>
            </a:r>
            <a:endParaRPr lang="fr-FR"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2857496"/>
          </a:xfrm>
        </p:spPr>
        <p:txBody>
          <a:bodyPr>
            <a:normAutofit/>
          </a:bodyPr>
          <a:lstStyle/>
          <a:p>
            <a:r>
              <a:rPr lang="fr-FR" i="1" dirty="0" smtClean="0"/>
              <a:t>Mathieu 10 v 16 à 22 : </a:t>
            </a:r>
            <a:br>
              <a:rPr lang="fr-FR" i="1" dirty="0" smtClean="0"/>
            </a:br>
            <a:r>
              <a:rPr lang="fr-FR" i="1" dirty="0" smtClean="0"/>
              <a:t>« Voici, je vous envoie comme des brebis au milieu des loups. </a:t>
            </a:r>
            <a:br>
              <a:rPr lang="fr-FR" i="1" dirty="0" smtClean="0"/>
            </a:br>
            <a:endParaRPr lang="fr-FR" dirty="0"/>
          </a:p>
        </p:txBody>
      </p:sp>
      <p:pic>
        <p:nvPicPr>
          <p:cNvPr id="4" name="Image 3" descr="brebis-loup.jpg"/>
          <p:cNvPicPr>
            <a:picLocks noChangeAspect="1"/>
          </p:cNvPicPr>
          <p:nvPr/>
        </p:nvPicPr>
        <p:blipFill>
          <a:blip r:embed="rId2"/>
          <a:stretch>
            <a:fillRect/>
          </a:stretch>
        </p:blipFill>
        <p:spPr>
          <a:xfrm>
            <a:off x="1643042" y="2500306"/>
            <a:ext cx="5786478" cy="4090316"/>
          </a:xfrm>
          <a:prstGeom prst="rect">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0" y="4005064"/>
            <a:ext cx="9144000" cy="2852936"/>
          </a:xfrm>
        </p:spPr>
        <p:txBody>
          <a:bodyPr>
            <a:normAutofit/>
          </a:bodyPr>
          <a:lstStyle/>
          <a:p>
            <a:pPr lvl="0">
              <a:buNone/>
            </a:pPr>
            <a:r>
              <a:rPr lang="fr-FR" sz="3600" b="1" dirty="0" smtClean="0">
                <a:solidFill>
                  <a:srgbClr val="002060"/>
                </a:solidFill>
              </a:rPr>
              <a:t>2 </a:t>
            </a:r>
            <a:r>
              <a:rPr lang="fr-FR" sz="3600" b="1" dirty="0" err="1" smtClean="0">
                <a:solidFill>
                  <a:srgbClr val="002060"/>
                </a:solidFill>
              </a:rPr>
              <a:t>Thes</a:t>
            </a:r>
            <a:r>
              <a:rPr lang="fr-FR" sz="3600" b="1" dirty="0" smtClean="0">
                <a:solidFill>
                  <a:srgbClr val="002060"/>
                </a:solidFill>
              </a:rPr>
              <a:t> 2 v 3 : </a:t>
            </a:r>
            <a:r>
              <a:rPr lang="fr-FR" sz="3600" b="1" i="1" dirty="0" smtClean="0"/>
              <a:t>« Que personne ne vous séduise d'aucune manière; car il faut que </a:t>
            </a:r>
            <a:r>
              <a:rPr lang="fr-FR" sz="3600" b="1" i="1" u="sng" dirty="0" smtClean="0"/>
              <a:t>l'apostasie soit arrivée auparavant</a:t>
            </a:r>
            <a:r>
              <a:rPr lang="fr-FR" sz="3600" b="1" i="1" dirty="0" smtClean="0"/>
              <a:t>, et qu'on ait vu paraître l'homme du péché, le fils de la perdition… »</a:t>
            </a:r>
            <a:endParaRPr lang="fr-FR" sz="3600" b="1" dirty="0" smtClean="0"/>
          </a:p>
          <a:p>
            <a:endParaRPr lang="fr-FR" dirty="0"/>
          </a:p>
        </p:txBody>
      </p:sp>
      <p:pic>
        <p:nvPicPr>
          <p:cNvPr id="5" name="Image 4" descr="brebis-blanches-loup2.jpg"/>
          <p:cNvPicPr>
            <a:picLocks noChangeAspect="1"/>
          </p:cNvPicPr>
          <p:nvPr/>
        </p:nvPicPr>
        <p:blipFill>
          <a:blip r:embed="rId2" cstate="print"/>
          <a:stretch>
            <a:fillRect/>
          </a:stretch>
        </p:blipFill>
        <p:spPr>
          <a:xfrm>
            <a:off x="0" y="0"/>
            <a:ext cx="4685589" cy="3514192"/>
          </a:xfrm>
          <a:prstGeom prst="rect">
            <a:avLst/>
          </a:prstGeom>
          <a:ln>
            <a:noFill/>
          </a:ln>
          <a:effectLst>
            <a:softEdge rad="112500"/>
          </a:effectLst>
        </p:spPr>
      </p:pic>
      <p:pic>
        <p:nvPicPr>
          <p:cNvPr id="7" name="Image 6" descr="grenouille_v2.jpg"/>
          <p:cNvPicPr>
            <a:picLocks noChangeAspect="1"/>
          </p:cNvPicPr>
          <p:nvPr/>
        </p:nvPicPr>
        <p:blipFill>
          <a:blip r:embed="rId3"/>
          <a:stretch>
            <a:fillRect/>
          </a:stretch>
        </p:blipFill>
        <p:spPr>
          <a:xfrm>
            <a:off x="4813964" y="571480"/>
            <a:ext cx="4330036" cy="3071810"/>
          </a:xfrm>
          <a:prstGeom prst="rect">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0"/>
            <a:ext cx="8229600" cy="980728"/>
          </a:xfrm>
        </p:spPr>
        <p:txBody>
          <a:bodyPr>
            <a:normAutofit fontScale="90000"/>
          </a:bodyPr>
          <a:lstStyle/>
          <a:p>
            <a:r>
              <a:rPr lang="fr-FR" b="1" dirty="0" smtClean="0">
                <a:solidFill>
                  <a:srgbClr val="FF0000"/>
                </a:solidFill>
              </a:rPr>
              <a:t>Apostasie dans la « chrétienté »</a:t>
            </a:r>
            <a:endParaRPr lang="fr-FR" b="1" dirty="0">
              <a:solidFill>
                <a:srgbClr val="FF0000"/>
              </a:solidFill>
            </a:endParaRPr>
          </a:p>
        </p:txBody>
      </p:sp>
      <p:pic>
        <p:nvPicPr>
          <p:cNvPr id="6" name="Image 5" descr="fausses doctrine_3.jpg"/>
          <p:cNvPicPr>
            <a:picLocks noChangeAspect="1"/>
          </p:cNvPicPr>
          <p:nvPr/>
        </p:nvPicPr>
        <p:blipFill>
          <a:blip r:embed="rId2" cstate="print"/>
          <a:stretch>
            <a:fillRect/>
          </a:stretch>
        </p:blipFill>
        <p:spPr>
          <a:xfrm>
            <a:off x="142844" y="928670"/>
            <a:ext cx="4644008" cy="3096005"/>
          </a:xfrm>
          <a:prstGeom prst="rect">
            <a:avLst/>
          </a:prstGeom>
          <a:ln>
            <a:noFill/>
          </a:ln>
          <a:effectLst>
            <a:softEdge rad="112500"/>
          </a:effectLst>
        </p:spPr>
      </p:pic>
      <p:pic>
        <p:nvPicPr>
          <p:cNvPr id="8" name="Espace réservé du contenu 4" descr="grace.jpeg"/>
          <p:cNvPicPr>
            <a:picLocks noGrp="1" noChangeAspect="1"/>
          </p:cNvPicPr>
          <p:nvPr>
            <p:ph idx="1"/>
          </p:nvPr>
        </p:nvPicPr>
        <p:blipFill>
          <a:blip r:embed="rId3" cstate="print"/>
          <a:stretch>
            <a:fillRect/>
          </a:stretch>
        </p:blipFill>
        <p:spPr>
          <a:xfrm>
            <a:off x="6215074" y="928670"/>
            <a:ext cx="2167985" cy="2968401"/>
          </a:xfrm>
          <a:prstGeom prst="rect">
            <a:avLst/>
          </a:prstGeom>
          <a:ln>
            <a:noFill/>
          </a:ln>
          <a:effectLst>
            <a:softEdge rad="112500"/>
          </a:effectLst>
        </p:spPr>
      </p:pic>
      <p:pic>
        <p:nvPicPr>
          <p:cNvPr id="9" name="Image 8" descr="bible-modulable.jpg"/>
          <p:cNvPicPr>
            <a:picLocks noChangeAspect="1"/>
          </p:cNvPicPr>
          <p:nvPr/>
        </p:nvPicPr>
        <p:blipFill>
          <a:blip r:embed="rId4" cstate="print"/>
          <a:stretch>
            <a:fillRect/>
          </a:stretch>
        </p:blipFill>
        <p:spPr>
          <a:xfrm>
            <a:off x="1000101" y="4143380"/>
            <a:ext cx="1978816" cy="2714620"/>
          </a:xfrm>
          <a:prstGeom prst="rect">
            <a:avLst/>
          </a:prstGeom>
          <a:ln>
            <a:noFill/>
          </a:ln>
          <a:effectLst>
            <a:softEdge rad="112500"/>
          </a:effectLst>
        </p:spPr>
      </p:pic>
      <p:pic>
        <p:nvPicPr>
          <p:cNvPr id="10" name="Image 9" descr="censurée.JPG"/>
          <p:cNvPicPr>
            <a:picLocks noChangeAspect="1"/>
          </p:cNvPicPr>
          <p:nvPr/>
        </p:nvPicPr>
        <p:blipFill>
          <a:blip r:embed="rId5" cstate="print"/>
          <a:stretch>
            <a:fillRect/>
          </a:stretch>
        </p:blipFill>
        <p:spPr>
          <a:xfrm>
            <a:off x="4666058" y="3857628"/>
            <a:ext cx="4477942" cy="3000372"/>
          </a:xfrm>
          <a:prstGeom prst="rect">
            <a:avLst/>
          </a:prstGeom>
          <a:ln>
            <a:noFill/>
          </a:ln>
          <a:effectLst>
            <a:softEdge rad="1125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CustomShape 1"/>
          <p:cNvSpPr/>
          <p:nvPr/>
        </p:nvSpPr>
        <p:spPr>
          <a:xfrm>
            <a:off x="142920" y="142852"/>
            <a:ext cx="8786520" cy="8115908"/>
          </a:xfrm>
          <a:prstGeom prst="rect">
            <a:avLst/>
          </a:prstGeom>
          <a:noFill/>
          <a:ln>
            <a:noFill/>
          </a:ln>
        </p:spPr>
        <p:txBody>
          <a:bodyPr lIns="90000" tIns="45000" rIns="90000" bIns="45000"/>
          <a:lstStyle/>
          <a:p>
            <a:pPr algn="ctr">
              <a:lnSpc>
                <a:spcPct val="100000"/>
              </a:lnSpc>
            </a:pPr>
            <a:r>
              <a:rPr lang="fr-FR" sz="4800" b="1" dirty="0">
                <a:latin typeface="Segoe Print"/>
              </a:rPr>
              <a:t>Pourquoi ce tumulte parmi les nations, ces vaines pensées parmi </a:t>
            </a:r>
            <a:r>
              <a:rPr lang="fr-FR" sz="4800" b="1" dirty="0" smtClean="0">
                <a:latin typeface="Segoe Print"/>
              </a:rPr>
              <a:t>les </a:t>
            </a:r>
            <a:r>
              <a:rPr lang="fr-FR" sz="4800" b="1" dirty="0">
                <a:latin typeface="Segoe Print"/>
              </a:rPr>
              <a:t>peuples ?</a:t>
            </a:r>
            <a:endParaRPr sz="2400"/>
          </a:p>
          <a:p>
            <a:pPr algn="ctr">
              <a:lnSpc>
                <a:spcPct val="100000"/>
              </a:lnSpc>
            </a:pPr>
            <a:endParaRPr sz="2400"/>
          </a:p>
          <a:p>
            <a:pPr algn="ctr">
              <a:lnSpc>
                <a:spcPct val="100000"/>
              </a:lnSpc>
            </a:pPr>
            <a:r>
              <a:rPr lang="fr-FR" sz="4800" b="1" dirty="0">
                <a:latin typeface="Segoe Print"/>
              </a:rPr>
              <a:t>Pourquoi les rois de la terre se soulèvent-ils, et les princes </a:t>
            </a:r>
            <a:r>
              <a:rPr lang="fr-FR" sz="4800" b="1" dirty="0" smtClean="0">
                <a:latin typeface="Segoe Print"/>
              </a:rPr>
              <a:t>se liguent-ils </a:t>
            </a:r>
            <a:r>
              <a:rPr lang="fr-FR" sz="4800" b="1" dirty="0">
                <a:latin typeface="Segoe Print"/>
              </a:rPr>
              <a:t>avec eux contre </a:t>
            </a:r>
            <a:r>
              <a:rPr lang="fr-FR" sz="4800" b="1" dirty="0">
                <a:solidFill>
                  <a:srgbClr val="FF0000"/>
                </a:solidFill>
                <a:latin typeface="Segoe Print"/>
              </a:rPr>
              <a:t>l’Eternel</a:t>
            </a:r>
            <a:r>
              <a:rPr lang="fr-FR" sz="4800" b="1" dirty="0">
                <a:solidFill>
                  <a:srgbClr val="FFFF00"/>
                </a:solidFill>
                <a:latin typeface="Segoe Print"/>
              </a:rPr>
              <a:t> et contre </a:t>
            </a:r>
            <a:r>
              <a:rPr lang="fr-FR" sz="4800" b="1" dirty="0">
                <a:solidFill>
                  <a:srgbClr val="FF0000"/>
                </a:solidFill>
                <a:latin typeface="Segoe Print"/>
              </a:rPr>
              <a:t>son Oint</a:t>
            </a:r>
            <a:r>
              <a:rPr lang="fr-FR" sz="4800" b="1" dirty="0">
                <a:solidFill>
                  <a:srgbClr val="FFFF00"/>
                </a:solidFill>
                <a:latin typeface="Segoe Print"/>
              </a:rPr>
              <a:t> </a:t>
            </a:r>
            <a:r>
              <a:rPr lang="fr-FR" sz="4800" b="1" dirty="0" smtClean="0">
                <a:solidFill>
                  <a:srgbClr val="FFFF00"/>
                </a:solidFill>
                <a:latin typeface="Segoe Print"/>
              </a:rPr>
              <a:t>? </a:t>
            </a:r>
            <a:r>
              <a:rPr lang="fr-FR" sz="2800" dirty="0" smtClean="0">
                <a:solidFill>
                  <a:srgbClr val="000000"/>
                </a:solidFill>
                <a:latin typeface="Segoe Print"/>
              </a:rPr>
              <a:t>Psaume </a:t>
            </a:r>
            <a:r>
              <a:rPr lang="fr-FR" sz="2800" dirty="0">
                <a:solidFill>
                  <a:srgbClr val="000000"/>
                </a:solidFill>
                <a:latin typeface="Segoe Print"/>
              </a:rPr>
              <a:t>2 v 2</a:t>
            </a:r>
            <a:endParaRPr/>
          </a:p>
        </p:txBody>
      </p:sp>
    </p:spTree>
  </p:cSld>
  <p:clrMapOvr>
    <a:masterClrMapping/>
  </p:clrMapOvr>
  <p:transition>
    <p:pull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44" y="142852"/>
            <a:ext cx="9001156" cy="6715148"/>
          </a:xfrm>
        </p:spPr>
        <p:txBody>
          <a:bodyPr>
            <a:normAutofit fontScale="90000"/>
          </a:bodyPr>
          <a:lstStyle/>
          <a:p>
            <a:pPr algn="l"/>
            <a:r>
              <a:rPr lang="fr-FR" dirty="0" smtClean="0"/>
              <a:t>Apostasie du monde en général, rejet global de tout</a:t>
            </a:r>
            <a:br>
              <a:rPr lang="fr-FR" dirty="0" smtClean="0"/>
            </a:br>
            <a:r>
              <a:rPr lang="fr-FR" dirty="0" smtClean="0"/>
              <a:t> ce qui vient du </a:t>
            </a:r>
            <a:br>
              <a:rPr lang="fr-FR" dirty="0" smtClean="0"/>
            </a:br>
            <a:r>
              <a:rPr lang="fr-FR" dirty="0" smtClean="0"/>
              <a:t>vrai DIEU :</a:t>
            </a:r>
            <a:br>
              <a:rPr lang="fr-FR" dirty="0" smtClean="0"/>
            </a:br>
            <a:r>
              <a:rPr lang="fr-FR" dirty="0" smtClean="0"/>
              <a:t> </a:t>
            </a:r>
            <a:br>
              <a:rPr lang="fr-FR" dirty="0" smtClean="0"/>
            </a:br>
            <a:r>
              <a:rPr lang="fr-FR" dirty="0" smtClean="0"/>
              <a:t>Les 10 </a:t>
            </a:r>
            <a:br>
              <a:rPr lang="fr-FR" dirty="0" smtClean="0"/>
            </a:br>
            <a:r>
              <a:rPr lang="fr-FR" dirty="0" smtClean="0"/>
              <a:t>commandements, </a:t>
            </a:r>
            <a:br>
              <a:rPr lang="fr-FR" dirty="0" smtClean="0"/>
            </a:br>
            <a:r>
              <a:rPr lang="fr-FR" dirty="0" smtClean="0"/>
              <a:t>et le Seigneur </a:t>
            </a:r>
            <a:br>
              <a:rPr lang="fr-FR" dirty="0" smtClean="0"/>
            </a:br>
            <a:r>
              <a:rPr lang="fr-FR" dirty="0" smtClean="0"/>
              <a:t>Jésus Christ en </a:t>
            </a:r>
            <a:br>
              <a:rPr lang="fr-FR" dirty="0" smtClean="0"/>
            </a:br>
            <a:r>
              <a:rPr lang="fr-FR" dirty="0" smtClean="0"/>
              <a:t>tant que seul </a:t>
            </a:r>
            <a:br>
              <a:rPr lang="fr-FR" dirty="0" smtClean="0"/>
            </a:br>
            <a:r>
              <a:rPr lang="fr-FR" dirty="0" smtClean="0"/>
              <a:t>sauveur.</a:t>
            </a:r>
            <a:endParaRPr lang="fr-FR" dirty="0"/>
          </a:p>
        </p:txBody>
      </p:sp>
      <p:pic>
        <p:nvPicPr>
          <p:cNvPr id="6" name="Image 5" descr="refus.jpg"/>
          <p:cNvPicPr>
            <a:picLocks noChangeAspect="1"/>
          </p:cNvPicPr>
          <p:nvPr/>
        </p:nvPicPr>
        <p:blipFill>
          <a:blip r:embed="rId2" cstate="print"/>
          <a:stretch>
            <a:fillRect/>
          </a:stretch>
        </p:blipFill>
        <p:spPr>
          <a:xfrm>
            <a:off x="5076056" y="1015741"/>
            <a:ext cx="4067944" cy="5842260"/>
          </a:xfrm>
          <a:prstGeom prst="rect">
            <a:avLst/>
          </a:prstGeom>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928802"/>
          </a:xfrm>
        </p:spPr>
        <p:txBody>
          <a:bodyPr>
            <a:noAutofit/>
          </a:bodyPr>
          <a:lstStyle/>
          <a:p>
            <a:r>
              <a:rPr lang="fr-FR" sz="4400" dirty="0" smtClean="0">
                <a:solidFill>
                  <a:srgbClr val="FF0000"/>
                </a:solidFill>
              </a:rPr>
              <a:t>Guerres civiles </a:t>
            </a:r>
            <a:r>
              <a:rPr lang="fr-FR" sz="4400" dirty="0" err="1" smtClean="0">
                <a:solidFill>
                  <a:srgbClr val="FF0000"/>
                </a:solidFill>
              </a:rPr>
              <a:t>inter-ethniques</a:t>
            </a:r>
            <a:r>
              <a:rPr lang="fr-FR" sz="4400" dirty="0" smtClean="0">
                <a:solidFill>
                  <a:srgbClr val="FF0000"/>
                </a:solidFill>
              </a:rPr>
              <a:t> (</a:t>
            </a:r>
            <a:r>
              <a:rPr lang="fr-FR" sz="4400" dirty="0" err="1" smtClean="0">
                <a:solidFill>
                  <a:srgbClr val="FF0000"/>
                </a:solidFill>
              </a:rPr>
              <a:t>inter-raciales</a:t>
            </a:r>
            <a:r>
              <a:rPr lang="fr-FR" sz="4400" dirty="0" smtClean="0">
                <a:solidFill>
                  <a:srgbClr val="FF0000"/>
                </a:solidFill>
              </a:rPr>
              <a:t>), ou </a:t>
            </a:r>
            <a:r>
              <a:rPr lang="fr-FR" sz="4400" dirty="0" err="1" smtClean="0">
                <a:solidFill>
                  <a:srgbClr val="FF0000"/>
                </a:solidFill>
              </a:rPr>
              <a:t>inter-religieuses</a:t>
            </a:r>
            <a:r>
              <a:rPr lang="fr-FR" sz="4400" dirty="0" smtClean="0">
                <a:solidFill>
                  <a:srgbClr val="FF0000"/>
                </a:solidFill>
              </a:rPr>
              <a:t> </a:t>
            </a:r>
            <a:endParaRPr lang="fr-FR" sz="4400" dirty="0">
              <a:solidFill>
                <a:srgbClr val="FF0000"/>
              </a:solidFill>
            </a:endParaRPr>
          </a:p>
        </p:txBody>
      </p:sp>
      <p:sp>
        <p:nvSpPr>
          <p:cNvPr id="3" name="Espace réservé du contenu 2"/>
          <p:cNvSpPr>
            <a:spLocks noGrp="1"/>
          </p:cNvSpPr>
          <p:nvPr>
            <p:ph idx="1"/>
          </p:nvPr>
        </p:nvSpPr>
        <p:spPr>
          <a:xfrm>
            <a:off x="0" y="5229200"/>
            <a:ext cx="9144000" cy="1628800"/>
          </a:xfrm>
        </p:spPr>
        <p:txBody>
          <a:bodyPr>
            <a:normAutofit fontScale="92500" lnSpcReduction="10000"/>
          </a:bodyPr>
          <a:lstStyle/>
          <a:p>
            <a:pPr lvl="0">
              <a:buNone/>
            </a:pPr>
            <a:r>
              <a:rPr lang="fr-FR" sz="3900" b="1" dirty="0" smtClean="0">
                <a:solidFill>
                  <a:srgbClr val="002060"/>
                </a:solidFill>
              </a:rPr>
              <a:t>Mat 24 v 7 : </a:t>
            </a:r>
            <a:r>
              <a:rPr lang="fr-FR" sz="3900" b="1" i="1" dirty="0" smtClean="0"/>
              <a:t>« Une nation (en grec : ethnos) s'élèvera contre une nation, et un royaume contre un royaume… »</a:t>
            </a:r>
          </a:p>
          <a:p>
            <a:pPr lvl="0">
              <a:buNone/>
            </a:pPr>
            <a:endParaRPr lang="fr-FR" sz="3500" dirty="0" smtClean="0">
              <a:solidFill>
                <a:srgbClr val="FFFF00"/>
              </a:solidFill>
            </a:endParaRPr>
          </a:p>
          <a:p>
            <a:endParaRPr lang="fr-FR" dirty="0"/>
          </a:p>
        </p:txBody>
      </p:sp>
      <p:pic>
        <p:nvPicPr>
          <p:cNvPr id="5" name="Image 4" descr="violence.jpg"/>
          <p:cNvPicPr>
            <a:picLocks noChangeAspect="1"/>
          </p:cNvPicPr>
          <p:nvPr/>
        </p:nvPicPr>
        <p:blipFill>
          <a:blip r:embed="rId2" cstate="print"/>
          <a:stretch>
            <a:fillRect/>
          </a:stretch>
        </p:blipFill>
        <p:spPr>
          <a:xfrm>
            <a:off x="2483768" y="2348880"/>
            <a:ext cx="3973883" cy="26607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2571744"/>
          </a:xfrm>
        </p:spPr>
        <p:txBody>
          <a:bodyPr>
            <a:normAutofit fontScale="90000"/>
          </a:bodyPr>
          <a:lstStyle/>
          <a:p>
            <a:r>
              <a:rPr lang="fr-FR" dirty="0" smtClean="0"/>
              <a:t>Crise économique, chômage, pauvreté, pénurie alimentaire, augmentation du prix des aliments de base, famine </a:t>
            </a:r>
            <a:endParaRPr lang="fr-FR" dirty="0"/>
          </a:p>
        </p:txBody>
      </p:sp>
      <p:pic>
        <p:nvPicPr>
          <p:cNvPr id="4" name="Espace réservé du contenu 3" descr="argent-wc-448x266.jpg"/>
          <p:cNvPicPr>
            <a:picLocks noGrp="1" noChangeAspect="1"/>
          </p:cNvPicPr>
          <p:nvPr>
            <p:ph idx="1"/>
          </p:nvPr>
        </p:nvPicPr>
        <p:blipFill>
          <a:blip r:embed="rId2" cstate="print"/>
          <a:stretch>
            <a:fillRect/>
          </a:stretch>
        </p:blipFill>
        <p:spPr>
          <a:xfrm>
            <a:off x="0" y="4365104"/>
            <a:ext cx="4024647" cy="2389634"/>
          </a:xfrm>
          <a:prstGeom prst="rect">
            <a:avLst/>
          </a:prstGeom>
          <a:ln>
            <a:noFill/>
          </a:ln>
          <a:effectLst>
            <a:softEdge rad="112500"/>
          </a:effectLst>
        </p:spPr>
      </p:pic>
      <p:pic>
        <p:nvPicPr>
          <p:cNvPr id="5" name="Image 4" descr="crise économique.jpg"/>
          <p:cNvPicPr>
            <a:picLocks noChangeAspect="1"/>
          </p:cNvPicPr>
          <p:nvPr/>
        </p:nvPicPr>
        <p:blipFill>
          <a:blip r:embed="rId3" cstate="print"/>
          <a:stretch>
            <a:fillRect/>
          </a:stretch>
        </p:blipFill>
        <p:spPr>
          <a:xfrm>
            <a:off x="467544" y="2564904"/>
            <a:ext cx="2592288" cy="17275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Espace réservé du contenu 3" descr="faim.jpg"/>
          <p:cNvPicPr>
            <a:picLocks noChangeAspect="1"/>
          </p:cNvPicPr>
          <p:nvPr/>
        </p:nvPicPr>
        <p:blipFill>
          <a:blip r:embed="rId4" cstate="print"/>
          <a:srcRect l="16598" r="13507"/>
          <a:stretch>
            <a:fillRect/>
          </a:stretch>
        </p:blipFill>
        <p:spPr>
          <a:xfrm>
            <a:off x="3985018" y="2708920"/>
            <a:ext cx="5158982" cy="4149080"/>
          </a:xfrm>
          <a:prstGeom prst="rect">
            <a:avLst/>
          </a:prstGeom>
          <a:ln>
            <a:noFill/>
          </a:ln>
          <a:effectLst>
            <a:softEdge rad="1125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7" name="Espace réservé du contenu 6" descr="riche.jpg"/>
          <p:cNvPicPr>
            <a:picLocks noGrp="1" noChangeAspect="1"/>
          </p:cNvPicPr>
          <p:nvPr>
            <p:ph idx="1"/>
          </p:nvPr>
        </p:nvPicPr>
        <p:blipFill>
          <a:blip r:embed="rId2" cstate="print"/>
          <a:stretch>
            <a:fillRect/>
          </a:stretch>
        </p:blipFill>
        <p:spPr>
          <a:xfrm>
            <a:off x="0" y="1"/>
            <a:ext cx="6432742" cy="4293096"/>
          </a:xfrm>
          <a:prstGeom prst="rect">
            <a:avLst/>
          </a:prstGeom>
          <a:ln>
            <a:noFill/>
          </a:ln>
          <a:effectLst>
            <a:softEdge rad="112500"/>
          </a:effectLst>
        </p:spPr>
      </p:pic>
      <p:pic>
        <p:nvPicPr>
          <p:cNvPr id="6" name="Image 5" descr="pauvres.jpg"/>
          <p:cNvPicPr>
            <a:picLocks noChangeAspect="1"/>
          </p:cNvPicPr>
          <p:nvPr/>
        </p:nvPicPr>
        <p:blipFill>
          <a:blip r:embed="rId3" cstate="print"/>
          <a:srcRect b="11269"/>
          <a:stretch>
            <a:fillRect/>
          </a:stretch>
        </p:blipFill>
        <p:spPr>
          <a:xfrm>
            <a:off x="4599870" y="3357562"/>
            <a:ext cx="4544129" cy="3500438"/>
          </a:xfrm>
          <a:prstGeom prst="rect">
            <a:avLst/>
          </a:prstGeom>
          <a:ln>
            <a:noFill/>
          </a:ln>
          <a:effectLst>
            <a:softEdge rad="1125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3933056"/>
          </a:xfrm>
        </p:spPr>
        <p:txBody>
          <a:bodyPr>
            <a:normAutofit/>
          </a:bodyPr>
          <a:lstStyle/>
          <a:p>
            <a:pPr algn="l"/>
            <a:r>
              <a:rPr lang="fr-FR" sz="4400" dirty="0" smtClean="0"/>
              <a:t>Guerre mondiale</a:t>
            </a:r>
            <a:r>
              <a:rPr lang="fr-FR" dirty="0" smtClean="0"/>
              <a:t/>
            </a:r>
            <a:br>
              <a:rPr lang="fr-FR" dirty="0" smtClean="0"/>
            </a:br>
            <a:r>
              <a:rPr lang="fr-FR" dirty="0" smtClean="0"/>
              <a:t> </a:t>
            </a:r>
            <a:r>
              <a:rPr lang="fr-FR" sz="3600" b="0" dirty="0" smtClean="0"/>
              <a:t>(peut-être entre</a:t>
            </a:r>
            <a:br>
              <a:rPr lang="fr-FR" sz="3600" b="0" dirty="0" smtClean="0"/>
            </a:br>
            <a:r>
              <a:rPr lang="fr-FR" sz="3600" b="0" dirty="0" smtClean="0"/>
              <a:t> les mondialistes</a:t>
            </a:r>
            <a:br>
              <a:rPr lang="fr-FR" sz="3600" b="0" dirty="0" smtClean="0"/>
            </a:br>
            <a:r>
              <a:rPr lang="fr-FR" sz="3600" b="0" dirty="0" smtClean="0"/>
              <a:t> occidentaux et </a:t>
            </a:r>
            <a:br>
              <a:rPr lang="fr-FR" sz="3600" b="0" dirty="0" smtClean="0"/>
            </a:br>
            <a:r>
              <a:rPr lang="fr-FR" sz="3600" b="0" dirty="0" smtClean="0"/>
              <a:t>le monde </a:t>
            </a:r>
            <a:br>
              <a:rPr lang="fr-FR" sz="3600" b="0" dirty="0" smtClean="0"/>
            </a:br>
            <a:r>
              <a:rPr lang="fr-FR" sz="3600" b="0" dirty="0" smtClean="0"/>
              <a:t>musulman)</a:t>
            </a:r>
            <a:endParaRPr lang="fr-FR" b="0" dirty="0"/>
          </a:p>
        </p:txBody>
      </p:sp>
      <p:pic>
        <p:nvPicPr>
          <p:cNvPr id="6" name="Image 5" descr="Eiffel.jpg"/>
          <p:cNvPicPr>
            <a:picLocks noChangeAspect="1"/>
          </p:cNvPicPr>
          <p:nvPr/>
        </p:nvPicPr>
        <p:blipFill>
          <a:blip r:embed="rId2" cstate="print"/>
          <a:srcRect b="2009"/>
          <a:stretch>
            <a:fillRect/>
          </a:stretch>
        </p:blipFill>
        <p:spPr>
          <a:xfrm>
            <a:off x="3779912" y="908720"/>
            <a:ext cx="5281178" cy="5688632"/>
          </a:xfrm>
          <a:prstGeom prst="rect">
            <a:avLst/>
          </a:prstGeom>
          <a:ln>
            <a:noFill/>
          </a:ln>
          <a:effectLst>
            <a:softEdge rad="112500"/>
          </a:effectLst>
        </p:spPr>
      </p:pic>
      <p:pic>
        <p:nvPicPr>
          <p:cNvPr id="7" name="Image 6" descr="domination mondiale.JPG"/>
          <p:cNvPicPr>
            <a:picLocks noChangeAspect="1"/>
          </p:cNvPicPr>
          <p:nvPr/>
        </p:nvPicPr>
        <p:blipFill>
          <a:blip r:embed="rId3" cstate="print"/>
          <a:stretch>
            <a:fillRect/>
          </a:stretch>
        </p:blipFill>
        <p:spPr>
          <a:xfrm>
            <a:off x="683567" y="3789041"/>
            <a:ext cx="2282047" cy="306896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55360" cy="2060848"/>
          </a:xfrm>
        </p:spPr>
        <p:txBody>
          <a:bodyPr>
            <a:normAutofit fontScale="90000"/>
          </a:bodyPr>
          <a:lstStyle/>
          <a:p>
            <a:r>
              <a:rPr lang="fr-FR" dirty="0" smtClean="0"/>
              <a:t>Suppression de la monnaie, remplacée par la monnaie virtuelle (Carte bancaire puis marque) </a:t>
            </a:r>
            <a:endParaRPr lang="fr-FR" dirty="0"/>
          </a:p>
        </p:txBody>
      </p:sp>
      <p:pic>
        <p:nvPicPr>
          <p:cNvPr id="4" name="Espace réservé du contenu 3" descr="Cryptomonnaie.jpg"/>
          <p:cNvPicPr>
            <a:picLocks noGrp="1" noChangeAspect="1"/>
          </p:cNvPicPr>
          <p:nvPr>
            <p:ph idx="1"/>
          </p:nvPr>
        </p:nvPicPr>
        <p:blipFill>
          <a:blip r:embed="rId2" cstate="print"/>
          <a:stretch>
            <a:fillRect/>
          </a:stretch>
        </p:blipFill>
        <p:spPr>
          <a:xfrm>
            <a:off x="1259632" y="1988840"/>
            <a:ext cx="6329728" cy="475225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144000" cy="6309360"/>
          </a:xfrm>
        </p:spPr>
        <p:txBody>
          <a:bodyPr/>
          <a:lstStyle/>
          <a:p>
            <a:pPr lvl="0">
              <a:buNone/>
            </a:pPr>
            <a:r>
              <a:rPr lang="fr-FR" dirty="0" smtClean="0">
                <a:solidFill>
                  <a:srgbClr val="FFFF00"/>
                </a:solidFill>
              </a:rPr>
              <a:t>Apo 13 v 16 à 18 : </a:t>
            </a:r>
            <a:r>
              <a:rPr lang="fr-FR" b="1" i="1" dirty="0" smtClean="0"/>
              <a:t>« Et elle fit que tous, petits et grands, riches et pauvres, libres et esclaves, </a:t>
            </a:r>
            <a:r>
              <a:rPr lang="fr-FR" b="1" i="1" u="sng" dirty="0" smtClean="0"/>
              <a:t>reçussent une marque</a:t>
            </a:r>
            <a:r>
              <a:rPr lang="fr-FR" b="1" i="1" dirty="0" smtClean="0"/>
              <a:t> sur leur main droite ou sur leur front, et que personne ne pût acheter ni vendre, sans avoir la marque, le nom de la bête ou le nombre de son nom. C'est ici la sagesse. Que celui qui a de l'intelligence calcule le nombre de la bête. Car c'est un nombre d'homme, et son nombre est six cent </a:t>
            </a:r>
            <a:r>
              <a:rPr lang="fr-FR" b="1" i="1" dirty="0" err="1" smtClean="0"/>
              <a:t>soixante-six</a:t>
            </a:r>
            <a:r>
              <a:rPr lang="fr-FR" b="1" i="1" dirty="0" smtClean="0"/>
              <a:t>. »</a:t>
            </a:r>
            <a:endParaRPr lang="fr-FR" b="1" dirty="0" smtClean="0"/>
          </a:p>
          <a:p>
            <a:endParaRPr lang="fr-FR" dirty="0"/>
          </a:p>
        </p:txBody>
      </p:sp>
      <p:pic>
        <p:nvPicPr>
          <p:cNvPr id="4" name="Image 3" descr="biometrie.jpg"/>
          <p:cNvPicPr>
            <a:picLocks noChangeAspect="1"/>
          </p:cNvPicPr>
          <p:nvPr/>
        </p:nvPicPr>
        <p:blipFill>
          <a:blip r:embed="rId2" cstate="print"/>
          <a:stretch>
            <a:fillRect/>
          </a:stretch>
        </p:blipFill>
        <p:spPr>
          <a:xfrm>
            <a:off x="5220072" y="4256265"/>
            <a:ext cx="3923928" cy="2601735"/>
          </a:xfrm>
          <a:prstGeom prst="rect">
            <a:avLst/>
          </a:prstGeom>
          <a:ln>
            <a:noFill/>
          </a:ln>
          <a:effectLst>
            <a:softEdge rad="112500"/>
          </a:effectLst>
        </p:spPr>
      </p:pic>
      <p:pic>
        <p:nvPicPr>
          <p:cNvPr id="26" name="Image 25" descr="RFid.jpg"/>
          <p:cNvPicPr>
            <a:picLocks noChangeAspect="1"/>
          </p:cNvPicPr>
          <p:nvPr/>
        </p:nvPicPr>
        <p:blipFill>
          <a:blip r:embed="rId3" cstate="print"/>
          <a:stretch>
            <a:fillRect/>
          </a:stretch>
        </p:blipFill>
        <p:spPr>
          <a:xfrm>
            <a:off x="1500166" y="5000636"/>
            <a:ext cx="1728216" cy="171297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2643182"/>
          </a:xfrm>
        </p:spPr>
        <p:txBody>
          <a:bodyPr>
            <a:normAutofit/>
          </a:bodyPr>
          <a:lstStyle/>
          <a:p>
            <a:r>
              <a:rPr lang="fr-FR" i="1" dirty="0" smtClean="0"/>
              <a:t>Soyez donc</a:t>
            </a:r>
            <a:r>
              <a:rPr lang="fr-FR" b="1" i="1" dirty="0" smtClean="0"/>
              <a:t> prudents comme les serpents, et simples comme les colombes. </a:t>
            </a:r>
            <a:endParaRPr lang="fr-FR" dirty="0"/>
          </a:p>
        </p:txBody>
      </p:sp>
      <p:pic>
        <p:nvPicPr>
          <p:cNvPr id="5" name="Image 4" descr="serp vert.png"/>
          <p:cNvPicPr>
            <a:picLocks noChangeAspect="1"/>
          </p:cNvPicPr>
          <p:nvPr/>
        </p:nvPicPr>
        <p:blipFill>
          <a:blip r:embed="rId2" cstate="print"/>
          <a:stretch>
            <a:fillRect/>
          </a:stretch>
        </p:blipFill>
        <p:spPr>
          <a:xfrm>
            <a:off x="142844" y="2357431"/>
            <a:ext cx="4731608" cy="28575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age 5" descr="colombe.jpg__770x433_q85_crop_subsampling-2_upscale.jpg"/>
          <p:cNvPicPr>
            <a:picLocks noChangeAspect="1"/>
          </p:cNvPicPr>
          <p:nvPr/>
        </p:nvPicPr>
        <p:blipFill>
          <a:blip r:embed="rId3"/>
          <a:stretch>
            <a:fillRect/>
          </a:stretch>
        </p:blipFill>
        <p:spPr>
          <a:xfrm>
            <a:off x="4421372" y="4143380"/>
            <a:ext cx="4556384" cy="25622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2060848"/>
          </a:xfrm>
        </p:spPr>
        <p:txBody>
          <a:bodyPr>
            <a:normAutofit fontScale="90000"/>
          </a:bodyPr>
          <a:lstStyle/>
          <a:p>
            <a:r>
              <a:rPr lang="fr-FR" dirty="0" smtClean="0"/>
              <a:t>« Alliance de paix » entre pays musulmans et Israël. (Emirats arabes unis, Bahreïn, Soudan...) </a:t>
            </a:r>
            <a:endParaRPr lang="fr-FR" dirty="0"/>
          </a:p>
        </p:txBody>
      </p:sp>
      <p:pic>
        <p:nvPicPr>
          <p:cNvPr id="4" name="Espace réservé du contenu 3" descr="jared kus.jpg"/>
          <p:cNvPicPr>
            <a:picLocks noChangeAspect="1"/>
          </p:cNvPicPr>
          <p:nvPr/>
        </p:nvPicPr>
        <p:blipFill>
          <a:blip r:embed="rId2" cstate="print"/>
          <a:stretch>
            <a:fillRect/>
          </a:stretch>
        </p:blipFill>
        <p:spPr>
          <a:xfrm>
            <a:off x="285720" y="4429132"/>
            <a:ext cx="3323909" cy="22145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age 5" descr="jared k.png"/>
          <p:cNvPicPr>
            <a:picLocks noChangeAspect="1"/>
          </p:cNvPicPr>
          <p:nvPr/>
        </p:nvPicPr>
        <p:blipFill>
          <a:blip r:embed="rId3" cstate="print"/>
          <a:stretch>
            <a:fillRect/>
          </a:stretch>
        </p:blipFill>
        <p:spPr>
          <a:xfrm>
            <a:off x="3832305" y="2420888"/>
            <a:ext cx="5311695" cy="2636911"/>
          </a:xfrm>
          <a:prstGeom prst="rect">
            <a:avLst/>
          </a:prstGeom>
          <a:ln>
            <a:noFill/>
          </a:ln>
          <a:effectLst>
            <a:softEdge rad="11250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0"/>
            <a:ext cx="9036496" cy="2246769"/>
          </a:xfrm>
          <a:prstGeom prst="rect">
            <a:avLst/>
          </a:prstGeom>
        </p:spPr>
        <p:txBody>
          <a:bodyPr wrap="square">
            <a:spAutoFit/>
          </a:bodyPr>
          <a:lstStyle/>
          <a:p>
            <a:r>
              <a:rPr lang="fr-FR" sz="2800" b="1" dirty="0" err="1" smtClean="0">
                <a:solidFill>
                  <a:srgbClr val="002060"/>
                </a:solidFill>
              </a:rPr>
              <a:t>Thes</a:t>
            </a:r>
            <a:r>
              <a:rPr lang="fr-FR" sz="2800" b="1" dirty="0" smtClean="0">
                <a:solidFill>
                  <a:srgbClr val="002060"/>
                </a:solidFill>
              </a:rPr>
              <a:t> 5 v 3 : </a:t>
            </a:r>
          </a:p>
          <a:p>
            <a:r>
              <a:rPr lang="fr-FR" sz="2800" b="1" dirty="0" smtClean="0"/>
              <a:t>«  </a:t>
            </a:r>
            <a:r>
              <a:rPr lang="fr-FR" sz="2800" b="1" i="1" dirty="0" smtClean="0"/>
              <a:t>Quand les hommes diront: </a:t>
            </a:r>
            <a:r>
              <a:rPr lang="fr-FR" sz="2800" b="1" i="1" u="sng" dirty="0" smtClean="0"/>
              <a:t>Paix et sécurité!</a:t>
            </a:r>
            <a:r>
              <a:rPr lang="fr-FR" sz="2800" b="1" i="1" dirty="0" smtClean="0"/>
              <a:t> alors une ruine soudaine les surprendra, comme les douleurs de l'enfantement surprennent la femme enceinte, et ils n'échapperont point. »</a:t>
            </a:r>
            <a:endParaRPr lang="fr-FR" sz="2800" dirty="0"/>
          </a:p>
        </p:txBody>
      </p:sp>
      <p:pic>
        <p:nvPicPr>
          <p:cNvPr id="9" name="Image 8" descr="israel-arabes.jpg"/>
          <p:cNvPicPr>
            <a:picLocks noChangeAspect="1"/>
          </p:cNvPicPr>
          <p:nvPr/>
        </p:nvPicPr>
        <p:blipFill>
          <a:blip r:embed="rId2" cstate="print"/>
          <a:stretch>
            <a:fillRect/>
          </a:stretch>
        </p:blipFill>
        <p:spPr>
          <a:xfrm>
            <a:off x="1115616" y="2852936"/>
            <a:ext cx="6840760" cy="3847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417638"/>
          </a:xfrm>
        </p:spPr>
        <p:txBody>
          <a:bodyPr>
            <a:normAutofit fontScale="90000"/>
          </a:bodyPr>
          <a:lstStyle/>
          <a:p>
            <a:r>
              <a:rPr lang="fr-FR" b="1" dirty="0" smtClean="0">
                <a:solidFill>
                  <a:srgbClr val="FF0000"/>
                </a:solidFill>
              </a:rPr>
              <a:t>Construction d’un temple à Jérusalem</a:t>
            </a:r>
            <a:endParaRPr lang="fr-FR" b="1" dirty="0">
              <a:solidFill>
                <a:srgbClr val="FF0000"/>
              </a:solidFill>
            </a:endParaRPr>
          </a:p>
        </p:txBody>
      </p:sp>
      <p:sp>
        <p:nvSpPr>
          <p:cNvPr id="3" name="Espace réservé du contenu 2"/>
          <p:cNvSpPr>
            <a:spLocks noGrp="1"/>
          </p:cNvSpPr>
          <p:nvPr>
            <p:ph idx="1"/>
          </p:nvPr>
        </p:nvSpPr>
        <p:spPr>
          <a:xfrm>
            <a:off x="0" y="4653136"/>
            <a:ext cx="9144000" cy="2204864"/>
          </a:xfrm>
        </p:spPr>
        <p:txBody>
          <a:bodyPr>
            <a:normAutofit fontScale="92500" lnSpcReduction="20000"/>
          </a:bodyPr>
          <a:lstStyle/>
          <a:p>
            <a:pPr lvl="0">
              <a:buNone/>
            </a:pPr>
            <a:r>
              <a:rPr lang="fr-FR" dirty="0" smtClean="0">
                <a:solidFill>
                  <a:srgbClr val="FFFF00"/>
                </a:solidFill>
              </a:rPr>
              <a:t>Mat 24 v 15 : </a:t>
            </a:r>
          </a:p>
          <a:p>
            <a:pPr lvl="0">
              <a:buNone/>
            </a:pPr>
            <a:r>
              <a:rPr lang="fr-FR" b="1" i="1" dirty="0" smtClean="0"/>
              <a:t>« C'est pourquoi, lorsque vous verrez l'abomination de la désolation, dont a parlé le prophète Daniel, établie en </a:t>
            </a:r>
            <a:r>
              <a:rPr lang="fr-FR" b="1" i="1" u="sng" dirty="0" smtClean="0"/>
              <a:t>lieu saint,</a:t>
            </a:r>
            <a:r>
              <a:rPr lang="fr-FR" b="1" i="1" dirty="0" smtClean="0"/>
              <a:t> que celui qui lit fasse attention! </a:t>
            </a:r>
            <a:r>
              <a:rPr lang="fr-FR" i="1" dirty="0" smtClean="0"/>
              <a:t>»</a:t>
            </a:r>
            <a:r>
              <a:rPr lang="fr-FR" dirty="0" smtClean="0"/>
              <a:t> </a:t>
            </a:r>
            <a:r>
              <a:rPr lang="fr-FR" dirty="0" smtClean="0">
                <a:solidFill>
                  <a:srgbClr val="FFFF00"/>
                </a:solidFill>
              </a:rPr>
              <a:t>(Daniel 9 v 27). </a:t>
            </a:r>
          </a:p>
          <a:p>
            <a:endParaRPr lang="fr-FR" dirty="0">
              <a:solidFill>
                <a:srgbClr val="FFFF00"/>
              </a:solidFill>
            </a:endParaRPr>
          </a:p>
        </p:txBody>
      </p:sp>
      <p:pic>
        <p:nvPicPr>
          <p:cNvPr id="4" name="Image 3" descr="menora.JPG"/>
          <p:cNvPicPr>
            <a:picLocks noChangeAspect="1"/>
          </p:cNvPicPr>
          <p:nvPr/>
        </p:nvPicPr>
        <p:blipFill>
          <a:blip r:embed="rId2" cstate="print"/>
          <a:stretch>
            <a:fillRect/>
          </a:stretch>
        </p:blipFill>
        <p:spPr>
          <a:xfrm>
            <a:off x="539553" y="1412776"/>
            <a:ext cx="4320480" cy="3240360"/>
          </a:xfrm>
          <a:prstGeom prst="rect">
            <a:avLst/>
          </a:prstGeom>
          <a:ln>
            <a:noFill/>
          </a:ln>
          <a:effectLst>
            <a:softEdge rad="112500"/>
          </a:effectLst>
        </p:spPr>
      </p:pic>
      <p:pic>
        <p:nvPicPr>
          <p:cNvPr id="5" name="Image 4" descr="autel des parfums.png"/>
          <p:cNvPicPr>
            <a:picLocks noChangeAspect="1"/>
          </p:cNvPicPr>
          <p:nvPr/>
        </p:nvPicPr>
        <p:blipFill>
          <a:blip r:embed="rId3" cstate="print"/>
          <a:stretch>
            <a:fillRect/>
          </a:stretch>
        </p:blipFill>
        <p:spPr>
          <a:xfrm>
            <a:off x="6372200" y="1412776"/>
            <a:ext cx="2461473" cy="3505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144000" cy="2276872"/>
          </a:xfrm>
        </p:spPr>
        <p:txBody>
          <a:bodyPr>
            <a:noAutofit/>
          </a:bodyPr>
          <a:lstStyle/>
          <a:p>
            <a:pPr>
              <a:buNone/>
            </a:pPr>
            <a:r>
              <a:rPr lang="fr-FR" sz="3600" dirty="0" smtClean="0">
                <a:solidFill>
                  <a:srgbClr val="FFFF00"/>
                </a:solidFill>
              </a:rPr>
              <a:t>2 </a:t>
            </a:r>
            <a:r>
              <a:rPr lang="fr-FR" sz="3600" dirty="0" err="1" smtClean="0">
                <a:solidFill>
                  <a:srgbClr val="FFFF00"/>
                </a:solidFill>
              </a:rPr>
              <a:t>Thes</a:t>
            </a:r>
            <a:r>
              <a:rPr lang="fr-FR" sz="3600" dirty="0" smtClean="0">
                <a:solidFill>
                  <a:srgbClr val="FFFF00"/>
                </a:solidFill>
              </a:rPr>
              <a:t> 2 v 4 :</a:t>
            </a:r>
            <a:r>
              <a:rPr lang="fr-FR" sz="3600" i="1" dirty="0" smtClean="0">
                <a:solidFill>
                  <a:srgbClr val="FFFF00"/>
                </a:solidFill>
              </a:rPr>
              <a:t> </a:t>
            </a:r>
            <a:r>
              <a:rPr lang="fr-FR" sz="3600" b="1" i="1" dirty="0" smtClean="0"/>
              <a:t>«…L'adversaire qui s'élève au-dessus de tout ce qu'on appelle Dieu ou de ce qu'on adore, jusqu'à s'asseoir </a:t>
            </a:r>
            <a:r>
              <a:rPr lang="fr-FR" sz="3600" b="1" i="1" u="sng" dirty="0" smtClean="0"/>
              <a:t>dans le temple de Dieu</a:t>
            </a:r>
            <a:r>
              <a:rPr lang="fr-FR" sz="3600" b="1" i="1" dirty="0" smtClean="0"/>
              <a:t>, se proclamant lui-même Dieu. » </a:t>
            </a:r>
            <a:endParaRPr lang="fr-FR" sz="3600" b="1" dirty="0"/>
          </a:p>
        </p:txBody>
      </p:sp>
      <p:pic>
        <p:nvPicPr>
          <p:cNvPr id="4" name="Image 3" descr="esplanade (2).jpg"/>
          <p:cNvPicPr>
            <a:picLocks noChangeAspect="1"/>
          </p:cNvPicPr>
          <p:nvPr/>
        </p:nvPicPr>
        <p:blipFill>
          <a:blip r:embed="rId2" cstate="print"/>
          <a:stretch>
            <a:fillRect/>
          </a:stretch>
        </p:blipFill>
        <p:spPr>
          <a:xfrm>
            <a:off x="2555776" y="2924944"/>
            <a:ext cx="5715000" cy="3792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144000" cy="3356992"/>
          </a:xfrm>
        </p:spPr>
        <p:txBody>
          <a:bodyPr>
            <a:normAutofit fontScale="92500"/>
          </a:bodyPr>
          <a:lstStyle/>
          <a:p>
            <a:pPr>
              <a:buNone/>
            </a:pPr>
            <a:r>
              <a:rPr lang="fr-FR" dirty="0" smtClean="0">
                <a:solidFill>
                  <a:srgbClr val="FFFF00"/>
                </a:solidFill>
              </a:rPr>
              <a:t>Apo 11 v 1 &amp; 2</a:t>
            </a:r>
            <a:r>
              <a:rPr lang="fr-FR" i="1" dirty="0" smtClean="0">
                <a:solidFill>
                  <a:srgbClr val="FFFF00"/>
                </a:solidFill>
              </a:rPr>
              <a:t> :</a:t>
            </a:r>
            <a:r>
              <a:rPr lang="fr-FR" b="1" i="1" dirty="0" smtClean="0">
                <a:solidFill>
                  <a:srgbClr val="FFFF00"/>
                </a:solidFill>
              </a:rPr>
              <a:t> </a:t>
            </a:r>
            <a:r>
              <a:rPr lang="fr-FR" b="1" i="1" dirty="0" smtClean="0"/>
              <a:t>«  On me donna un roseau semblable à une verge, en disant: Lève-toi, et mesure </a:t>
            </a:r>
            <a:r>
              <a:rPr lang="fr-FR" b="1" i="1" u="sng" dirty="0" smtClean="0"/>
              <a:t>le temple de Dieu</a:t>
            </a:r>
            <a:r>
              <a:rPr lang="fr-FR" b="1" i="1" dirty="0" smtClean="0"/>
              <a:t>, l'autel, et ceux qui y adorent. Mais le parvis extérieur du temple, laisse-le en dehors, et ne le mesure pas; car il a été donné aux nations, et elles fouleront aux pieds la ville sainte pendant quarante-deux mois. »</a:t>
            </a:r>
            <a:endParaRPr lang="fr-FR" b="1" dirty="0"/>
          </a:p>
        </p:txBody>
      </p:sp>
      <p:pic>
        <p:nvPicPr>
          <p:cNvPr id="4" name="Image 3" descr="temple4.jpg"/>
          <p:cNvPicPr>
            <a:picLocks noChangeAspect="1"/>
          </p:cNvPicPr>
          <p:nvPr/>
        </p:nvPicPr>
        <p:blipFill>
          <a:blip r:embed="rId2" cstate="print"/>
          <a:stretch>
            <a:fillRect/>
          </a:stretch>
        </p:blipFill>
        <p:spPr>
          <a:xfrm>
            <a:off x="0" y="4653136"/>
            <a:ext cx="4877426" cy="2204864"/>
          </a:xfrm>
          <a:prstGeom prst="rect">
            <a:avLst/>
          </a:prstGeom>
          <a:ln>
            <a:noFill/>
          </a:ln>
          <a:effectLst>
            <a:softEdge rad="112500"/>
          </a:effectLst>
        </p:spPr>
      </p:pic>
      <p:pic>
        <p:nvPicPr>
          <p:cNvPr id="5" name="Image 4" descr="esplanade.jpg"/>
          <p:cNvPicPr>
            <a:picLocks noChangeAspect="1"/>
          </p:cNvPicPr>
          <p:nvPr/>
        </p:nvPicPr>
        <p:blipFill>
          <a:blip r:embed="rId3" cstate="print"/>
          <a:stretch>
            <a:fillRect/>
          </a:stretch>
        </p:blipFill>
        <p:spPr>
          <a:xfrm>
            <a:off x="4786314" y="3429000"/>
            <a:ext cx="4176464" cy="2620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0"/>
            <a:ext cx="8892480" cy="3786190"/>
          </a:xfrm>
        </p:spPr>
        <p:txBody>
          <a:bodyPr>
            <a:normAutofit/>
          </a:bodyPr>
          <a:lstStyle/>
          <a:p>
            <a:pPr algn="l"/>
            <a:r>
              <a:rPr lang="fr-FR" dirty="0" smtClean="0"/>
              <a:t>Vastes gisements de gaz et de pétrole dans les eaux territoriales d’Israel, en Méditerranée </a:t>
            </a:r>
            <a:br>
              <a:rPr lang="fr-FR" dirty="0" smtClean="0"/>
            </a:br>
            <a:r>
              <a:rPr lang="fr-FR" dirty="0" smtClean="0"/>
              <a:t>suscitant les </a:t>
            </a:r>
            <a:br>
              <a:rPr lang="fr-FR" dirty="0" smtClean="0"/>
            </a:br>
            <a:r>
              <a:rPr lang="fr-FR" dirty="0" smtClean="0"/>
              <a:t>convoitises </a:t>
            </a:r>
            <a:endParaRPr lang="fr-FR" dirty="0"/>
          </a:p>
        </p:txBody>
      </p:sp>
      <p:pic>
        <p:nvPicPr>
          <p:cNvPr id="4" name="Image 3" descr="gaz.png"/>
          <p:cNvPicPr>
            <a:picLocks noChangeAspect="1"/>
          </p:cNvPicPr>
          <p:nvPr/>
        </p:nvPicPr>
        <p:blipFill>
          <a:blip r:embed="rId2" cstate="print"/>
          <a:stretch>
            <a:fillRect/>
          </a:stretch>
        </p:blipFill>
        <p:spPr>
          <a:xfrm>
            <a:off x="4559631" y="2132856"/>
            <a:ext cx="4584369" cy="4725144"/>
          </a:xfrm>
          <a:prstGeom prst="rect">
            <a:avLst/>
          </a:prstGeom>
          <a:ln>
            <a:noFill/>
          </a:ln>
          <a:effectLst>
            <a:softEdge rad="11250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0" y="188640"/>
            <a:ext cx="9144000" cy="6120720"/>
          </a:xfrm>
        </p:spPr>
        <p:txBody>
          <a:bodyPr>
            <a:normAutofit/>
          </a:bodyPr>
          <a:lstStyle/>
          <a:p>
            <a:pPr lvl="0">
              <a:buNone/>
            </a:pPr>
            <a:r>
              <a:rPr lang="fr-FR" sz="4400" dirty="0" smtClean="0">
                <a:solidFill>
                  <a:srgbClr val="FFFF00"/>
                </a:solidFill>
              </a:rPr>
              <a:t>Eze 38 v 12 : </a:t>
            </a:r>
          </a:p>
          <a:p>
            <a:pPr lvl="0">
              <a:buNone/>
            </a:pPr>
            <a:r>
              <a:rPr lang="fr-FR" sz="4800" i="1" dirty="0" smtClean="0"/>
              <a:t>« </a:t>
            </a:r>
            <a:r>
              <a:rPr lang="fr-FR" sz="4800" i="1" u="sng" dirty="0" smtClean="0"/>
              <a:t>J'irai faire du butin et me livrer au pillage,</a:t>
            </a:r>
            <a:r>
              <a:rPr lang="fr-FR" sz="4800" i="1" dirty="0" smtClean="0"/>
              <a:t> porter la main sur des ruines maintenant habitées, sur un peuple recueilli du milieu des nations, ayant des troupeaux et des propriétés, et occupant les lieux élevés du pays. »</a:t>
            </a:r>
            <a:endParaRPr lang="fr-FR" sz="4800" dirty="0" smtClean="0"/>
          </a:p>
          <a:p>
            <a:endParaRPr lang="fr-F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6632"/>
            <a:ext cx="9144000" cy="1872208"/>
          </a:xfrm>
        </p:spPr>
        <p:txBody>
          <a:bodyPr>
            <a:normAutofit/>
          </a:bodyPr>
          <a:lstStyle/>
          <a:p>
            <a:r>
              <a:rPr lang="fr-FR" sz="3600" dirty="0" smtClean="0"/>
              <a:t>Gog : La Russie et ses alliés, Turquie, Iran…Rassemblement de troupes et d’armes au Proche orient </a:t>
            </a:r>
            <a:endParaRPr lang="fr-FR" sz="3600" dirty="0"/>
          </a:p>
        </p:txBody>
      </p:sp>
      <p:pic>
        <p:nvPicPr>
          <p:cNvPr id="4" name="Espace réservé du contenu 3" descr="magog-696x522.jpg"/>
          <p:cNvPicPr>
            <a:picLocks noGrp="1" noChangeAspect="1"/>
          </p:cNvPicPr>
          <p:nvPr>
            <p:ph idx="1"/>
          </p:nvPr>
        </p:nvPicPr>
        <p:blipFill>
          <a:blip r:embed="rId2" cstate="print"/>
          <a:stretch>
            <a:fillRect/>
          </a:stretch>
        </p:blipFill>
        <p:spPr>
          <a:xfrm>
            <a:off x="1403648" y="2149475"/>
            <a:ext cx="6278033" cy="4708525"/>
          </a:xfrm>
          <a:prstGeom prst="rect">
            <a:avLst/>
          </a:prstGeom>
          <a:ln>
            <a:noFill/>
          </a:ln>
          <a:effectLst>
            <a:softEdge rad="1125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484784"/>
          </a:xfrm>
        </p:spPr>
        <p:txBody>
          <a:bodyPr>
            <a:normAutofit/>
          </a:bodyPr>
          <a:lstStyle/>
          <a:p>
            <a:pPr algn="l"/>
            <a:endParaRPr lang="fr-FR" sz="2800" dirty="0">
              <a:solidFill>
                <a:schemeClr val="bg1"/>
              </a:solidFill>
            </a:endParaRPr>
          </a:p>
        </p:txBody>
      </p:sp>
      <p:sp>
        <p:nvSpPr>
          <p:cNvPr id="3" name="Espace réservé du contenu 2"/>
          <p:cNvSpPr>
            <a:spLocks noGrp="1"/>
          </p:cNvSpPr>
          <p:nvPr>
            <p:ph idx="1"/>
          </p:nvPr>
        </p:nvSpPr>
        <p:spPr>
          <a:xfrm>
            <a:off x="0" y="4077072"/>
            <a:ext cx="9144000" cy="2780928"/>
          </a:xfrm>
        </p:spPr>
        <p:txBody>
          <a:bodyPr>
            <a:normAutofit fontScale="92500" lnSpcReduction="20000"/>
          </a:bodyPr>
          <a:lstStyle/>
          <a:p>
            <a:pPr lvl="0">
              <a:buNone/>
            </a:pPr>
            <a:r>
              <a:rPr lang="fr-FR" b="1" dirty="0" smtClean="0">
                <a:solidFill>
                  <a:srgbClr val="FFFF00"/>
                </a:solidFill>
              </a:rPr>
              <a:t>Eze 39 v 1 à 2 : </a:t>
            </a:r>
            <a:r>
              <a:rPr lang="fr-FR" b="1" i="1" dirty="0" smtClean="0"/>
              <a:t>«  Et toi, fils de l'homme, prophétise contre Gog! Tu diras: Ainsi parle le Seigneur, l'Eternel: Voici, j'en veux à toi, Gog, Prince de </a:t>
            </a:r>
            <a:r>
              <a:rPr lang="fr-FR" b="1" i="1" dirty="0" err="1" smtClean="0"/>
              <a:t>Rosch</a:t>
            </a:r>
            <a:r>
              <a:rPr lang="fr-FR" b="1" i="1" dirty="0" smtClean="0"/>
              <a:t>, de </a:t>
            </a:r>
            <a:r>
              <a:rPr lang="fr-FR" b="1" i="1" dirty="0" err="1" smtClean="0"/>
              <a:t>Méschec</a:t>
            </a:r>
            <a:r>
              <a:rPr lang="fr-FR" b="1" i="1" dirty="0" smtClean="0"/>
              <a:t> et de </a:t>
            </a:r>
            <a:r>
              <a:rPr lang="fr-FR" b="1" i="1" dirty="0" err="1" smtClean="0"/>
              <a:t>Tubal</a:t>
            </a:r>
            <a:r>
              <a:rPr lang="fr-FR" b="1" i="1" dirty="0" smtClean="0"/>
              <a:t>! Je t'entraînerai, je te conduirai, je te ferai monter des </a:t>
            </a:r>
            <a:r>
              <a:rPr lang="fr-FR" b="1" i="1" u="sng" dirty="0" smtClean="0"/>
              <a:t>extrémités du septentrion</a:t>
            </a:r>
            <a:r>
              <a:rPr lang="fr-FR" b="1" i="1" dirty="0" smtClean="0"/>
              <a:t>, et je t'amènerai sur les montagnes d'Israël. »</a:t>
            </a:r>
            <a:endParaRPr lang="fr-FR" b="1" dirty="0" smtClean="0"/>
          </a:p>
          <a:p>
            <a:endParaRPr lang="fr-FR" dirty="0"/>
          </a:p>
        </p:txBody>
      </p:sp>
      <p:pic>
        <p:nvPicPr>
          <p:cNvPr id="4" name="Image 3" descr="Poutine-Erdogan-Khamenei-Naharnet.jpg"/>
          <p:cNvPicPr>
            <a:picLocks noChangeAspect="1"/>
          </p:cNvPicPr>
          <p:nvPr/>
        </p:nvPicPr>
        <p:blipFill>
          <a:blip r:embed="rId2" cstate="print"/>
          <a:stretch>
            <a:fillRect/>
          </a:stretch>
        </p:blipFill>
        <p:spPr>
          <a:xfrm>
            <a:off x="1835696" y="0"/>
            <a:ext cx="5832648" cy="3981416"/>
          </a:xfrm>
          <a:prstGeom prst="rect">
            <a:avLst/>
          </a:prstGeom>
          <a:ln>
            <a:noFill/>
          </a:ln>
          <a:effectLst>
            <a:softEdge rad="112500"/>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2132856"/>
          </a:xfrm>
        </p:spPr>
        <p:txBody>
          <a:bodyPr>
            <a:normAutofit/>
          </a:bodyPr>
          <a:lstStyle/>
          <a:p>
            <a:pPr lvl="0"/>
            <a:r>
              <a:rPr lang="fr-FR" sz="2800" dirty="0" smtClean="0"/>
              <a:t>Endoctrinement et conditionnement des enfants dans le « politiquement correct », philosophie humaniste postmoderne, pensée unique. Transmises par les écoles subventionnées…</a:t>
            </a:r>
            <a:endParaRPr lang="fr-FR" dirty="0"/>
          </a:p>
        </p:txBody>
      </p:sp>
      <p:pic>
        <p:nvPicPr>
          <p:cNvPr id="4" name="Image 3" descr="harry potter.jpg"/>
          <p:cNvPicPr>
            <a:picLocks noChangeAspect="1"/>
          </p:cNvPicPr>
          <p:nvPr/>
        </p:nvPicPr>
        <p:blipFill>
          <a:blip r:embed="rId2" cstate="print"/>
          <a:stretch>
            <a:fillRect/>
          </a:stretch>
        </p:blipFill>
        <p:spPr>
          <a:xfrm>
            <a:off x="1907704" y="2132856"/>
            <a:ext cx="5243858" cy="4581128"/>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42852"/>
            <a:ext cx="9144000" cy="6500858"/>
          </a:xfrm>
        </p:spPr>
        <p:txBody>
          <a:bodyPr>
            <a:normAutofit/>
          </a:bodyPr>
          <a:lstStyle/>
          <a:p>
            <a:r>
              <a:rPr lang="fr-FR" sz="2800" b="1" i="1" dirty="0" smtClean="0"/>
              <a:t>Mettez-vous </a:t>
            </a:r>
            <a:r>
              <a:rPr lang="fr-FR" sz="2800" b="1" i="1" dirty="0"/>
              <a:t>en garde contre les hommes</a:t>
            </a:r>
            <a:r>
              <a:rPr lang="fr-FR" sz="2800" i="1" dirty="0"/>
              <a:t>; car ils vous livreront aux tribunaux, et ils vous battront de verges dans leurs synagogues; vous serez menés, à cause de moi, devant des gouverneurs et devant des rois, pour servir de témoignage à eux et aux païens. Mais, quand on vous livrera, ne vous inquiétez ni de la manière dont vous parlerez ni de ce que vous direz: ce que vous aurez à dire vous sera donné à l'heure même; car ce n'est pas vous qui parlerez, c'est l'Esprit de votre Père qui parlera en vous</a:t>
            </a:r>
            <a:r>
              <a:rPr lang="fr-FR" sz="2800" i="1" dirty="0" smtClean="0"/>
              <a:t>.</a:t>
            </a:r>
          </a:p>
          <a:p>
            <a:endParaRPr lang="fr-FR" i="1" dirty="0" smtClean="0"/>
          </a:p>
          <a:p>
            <a:endParaRPr lang="fr-FR" i="1" dirty="0" smtClean="0"/>
          </a:p>
          <a:p>
            <a:endParaRPr lang="fr-FR" dirty="0"/>
          </a:p>
          <a:p>
            <a:endParaRPr lang="fr-FR" dirty="0"/>
          </a:p>
        </p:txBody>
      </p:sp>
      <p:pic>
        <p:nvPicPr>
          <p:cNvPr id="6" name="Image 5" descr="lapidation.jpg"/>
          <p:cNvPicPr>
            <a:picLocks noChangeAspect="1"/>
          </p:cNvPicPr>
          <p:nvPr/>
        </p:nvPicPr>
        <p:blipFill>
          <a:blip r:embed="rId2"/>
          <a:stretch>
            <a:fillRect/>
          </a:stretch>
        </p:blipFill>
        <p:spPr>
          <a:xfrm>
            <a:off x="5857884" y="4182242"/>
            <a:ext cx="2960686" cy="25106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 6" descr="vienne 0.jpg"/>
          <p:cNvPicPr>
            <a:picLocks noChangeAspect="1"/>
          </p:cNvPicPr>
          <p:nvPr/>
        </p:nvPicPr>
        <p:blipFill>
          <a:blip r:embed="rId3"/>
          <a:stretch>
            <a:fillRect/>
          </a:stretch>
        </p:blipFill>
        <p:spPr>
          <a:xfrm>
            <a:off x="357158" y="4408105"/>
            <a:ext cx="3500462" cy="2127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4572000" cy="2348880"/>
          </a:xfrm>
        </p:spPr>
        <p:txBody>
          <a:bodyPr>
            <a:noAutofit/>
          </a:bodyPr>
          <a:lstStyle/>
          <a:p>
            <a:r>
              <a:rPr lang="fr-FR" sz="3600" b="1" dirty="0" smtClean="0">
                <a:solidFill>
                  <a:srgbClr val="FF0000"/>
                </a:solidFill>
              </a:rPr>
              <a:t>L’état soustrait</a:t>
            </a:r>
            <a:br>
              <a:rPr lang="fr-FR" sz="3600" b="1" dirty="0" smtClean="0">
                <a:solidFill>
                  <a:srgbClr val="FF0000"/>
                </a:solidFill>
              </a:rPr>
            </a:br>
            <a:r>
              <a:rPr lang="fr-FR" sz="3600" b="1" dirty="0" smtClean="0">
                <a:solidFill>
                  <a:srgbClr val="FF0000"/>
                </a:solidFill>
              </a:rPr>
              <a:t>les enfants de l’autorité des parents</a:t>
            </a:r>
            <a:endParaRPr lang="fr-FR" sz="3600" b="1" dirty="0">
              <a:solidFill>
                <a:srgbClr val="FF0000"/>
              </a:solidFill>
            </a:endParaRPr>
          </a:p>
        </p:txBody>
      </p:sp>
      <p:pic>
        <p:nvPicPr>
          <p:cNvPr id="5" name="Image 4" descr="actualités.jpg"/>
          <p:cNvPicPr>
            <a:picLocks noChangeAspect="1"/>
          </p:cNvPicPr>
          <p:nvPr/>
        </p:nvPicPr>
        <p:blipFill>
          <a:blip r:embed="rId2" cstate="print"/>
          <a:stretch>
            <a:fillRect/>
          </a:stretch>
        </p:blipFill>
        <p:spPr>
          <a:xfrm>
            <a:off x="4427984" y="116632"/>
            <a:ext cx="4572000" cy="2581275"/>
          </a:xfrm>
          <a:prstGeom prst="rect">
            <a:avLst/>
          </a:prstGeom>
          <a:ln>
            <a:noFill/>
          </a:ln>
          <a:effectLst>
            <a:softEdge rad="112500"/>
          </a:effectLst>
        </p:spPr>
      </p:pic>
      <p:pic>
        <p:nvPicPr>
          <p:cNvPr id="6" name="Image 5" descr="endoctrinement.jpg"/>
          <p:cNvPicPr>
            <a:picLocks noChangeAspect="1"/>
          </p:cNvPicPr>
          <p:nvPr/>
        </p:nvPicPr>
        <p:blipFill>
          <a:blip r:embed="rId3" cstate="print"/>
          <a:stretch>
            <a:fillRect/>
          </a:stretch>
        </p:blipFill>
        <p:spPr>
          <a:xfrm>
            <a:off x="1763688" y="2420888"/>
            <a:ext cx="5410200" cy="4248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484784"/>
          </a:xfrm>
        </p:spPr>
        <p:txBody>
          <a:bodyPr>
            <a:normAutofit/>
          </a:bodyPr>
          <a:lstStyle/>
          <a:p>
            <a:r>
              <a:rPr lang="fr-FR" b="1" dirty="0" smtClean="0">
                <a:solidFill>
                  <a:srgbClr val="FF0000"/>
                </a:solidFill>
              </a:rPr>
              <a:t>…et les adultes, c’est par les médias subventionnés.</a:t>
            </a:r>
            <a:endParaRPr lang="fr-FR" b="1" dirty="0">
              <a:solidFill>
                <a:srgbClr val="FF0000"/>
              </a:solidFill>
            </a:endParaRPr>
          </a:p>
        </p:txBody>
      </p:sp>
      <p:pic>
        <p:nvPicPr>
          <p:cNvPr id="4" name="Espace réservé du contenu 3" descr="lavage de cerveau.jpg"/>
          <p:cNvPicPr>
            <a:picLocks noGrp="1" noChangeAspect="1"/>
          </p:cNvPicPr>
          <p:nvPr>
            <p:ph idx="1"/>
          </p:nvPr>
        </p:nvPicPr>
        <p:blipFill>
          <a:blip r:embed="rId2" cstate="print"/>
          <a:stretch>
            <a:fillRect/>
          </a:stretch>
        </p:blipFill>
        <p:spPr>
          <a:xfrm>
            <a:off x="251520" y="1484784"/>
            <a:ext cx="3708532" cy="5133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 8" descr="pensée unique 2.jpg"/>
          <p:cNvPicPr>
            <a:picLocks noChangeAspect="1"/>
          </p:cNvPicPr>
          <p:nvPr/>
        </p:nvPicPr>
        <p:blipFill>
          <a:blip r:embed="rId3" cstate="print"/>
          <a:stretch>
            <a:fillRect/>
          </a:stretch>
        </p:blipFill>
        <p:spPr>
          <a:xfrm>
            <a:off x="4139952" y="2564904"/>
            <a:ext cx="4917638" cy="3073524"/>
          </a:xfrm>
          <a:prstGeom prst="rect">
            <a:avLst/>
          </a:prstGeom>
          <a:ln>
            <a:noFill/>
          </a:ln>
          <a:effectLst>
            <a:softEdge rad="11250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descr="tv (2).jpg"/>
          <p:cNvPicPr>
            <a:picLocks noGrp="1" noChangeAspect="1"/>
          </p:cNvPicPr>
          <p:nvPr>
            <p:ph idx="1"/>
          </p:nvPr>
        </p:nvPicPr>
        <p:blipFill>
          <a:blip r:embed="rId2" cstate="print"/>
          <a:stretch>
            <a:fillRect/>
          </a:stretch>
        </p:blipFill>
        <p:spPr>
          <a:xfrm>
            <a:off x="2000232" y="3611858"/>
            <a:ext cx="5072098" cy="3246142"/>
          </a:xfrm>
          <a:prstGeom prst="rect">
            <a:avLst/>
          </a:prstGeom>
          <a:ln>
            <a:noFill/>
          </a:ln>
          <a:effectLst>
            <a:softEdge rad="112500"/>
          </a:effectLst>
        </p:spPr>
      </p:pic>
      <p:pic>
        <p:nvPicPr>
          <p:cNvPr id="6" name="Image 5" descr="écrans.png"/>
          <p:cNvPicPr>
            <a:picLocks noChangeAspect="1"/>
          </p:cNvPicPr>
          <p:nvPr/>
        </p:nvPicPr>
        <p:blipFill>
          <a:blip r:embed="rId3" cstate="print"/>
          <a:stretch>
            <a:fillRect/>
          </a:stretch>
        </p:blipFill>
        <p:spPr>
          <a:xfrm>
            <a:off x="857224" y="0"/>
            <a:ext cx="7286644" cy="3843705"/>
          </a:xfrm>
          <a:prstGeom prst="rect">
            <a:avLst/>
          </a:prstGeom>
          <a:ln>
            <a:noFill/>
          </a:ln>
          <a:effectLst>
            <a:softEdge rad="112500"/>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052736"/>
          </a:xfrm>
        </p:spPr>
        <p:txBody>
          <a:bodyPr/>
          <a:lstStyle/>
          <a:p>
            <a:r>
              <a:rPr lang="fr-FR" dirty="0" smtClean="0">
                <a:solidFill>
                  <a:srgbClr val="FF0000"/>
                </a:solidFill>
              </a:rPr>
              <a:t>Voici quelques exemples :</a:t>
            </a:r>
            <a:endParaRPr lang="fr-FR" dirty="0">
              <a:solidFill>
                <a:srgbClr val="FF0000"/>
              </a:solidFill>
            </a:endParaRPr>
          </a:p>
        </p:txBody>
      </p:sp>
      <p:sp>
        <p:nvSpPr>
          <p:cNvPr id="3" name="Espace réservé du contenu 2"/>
          <p:cNvSpPr>
            <a:spLocks noGrp="1"/>
          </p:cNvSpPr>
          <p:nvPr>
            <p:ph idx="1"/>
          </p:nvPr>
        </p:nvSpPr>
        <p:spPr>
          <a:xfrm>
            <a:off x="0" y="1052736"/>
            <a:ext cx="9036496" cy="5805264"/>
          </a:xfrm>
        </p:spPr>
        <p:txBody>
          <a:bodyPr>
            <a:normAutofit fontScale="77500" lnSpcReduction="20000"/>
          </a:bodyPr>
          <a:lstStyle/>
          <a:p>
            <a:pPr lvl="0">
              <a:buNone/>
            </a:pPr>
            <a:r>
              <a:rPr lang="fr-FR" b="1" i="1" dirty="0" smtClean="0"/>
              <a:t>La démocratie est le meilleur type de gouvernement.</a:t>
            </a:r>
            <a:endParaRPr lang="fr-FR" b="1" dirty="0" smtClean="0"/>
          </a:p>
          <a:p>
            <a:pPr lvl="0">
              <a:buNone/>
            </a:pPr>
            <a:r>
              <a:rPr lang="fr-FR" b="1" i="1" dirty="0" smtClean="0"/>
              <a:t>Les medias nous transmettent fidèlement, sans parti-pris, et de façon désintéressée les évènements mondiaux.</a:t>
            </a:r>
            <a:endParaRPr lang="fr-FR" b="1" dirty="0" smtClean="0"/>
          </a:p>
          <a:p>
            <a:pPr lvl="0">
              <a:buNone/>
            </a:pPr>
            <a:r>
              <a:rPr lang="fr-FR" b="1" i="1" dirty="0" smtClean="0"/>
              <a:t>La mondialisation a du bon pour résoudre les problèmes planétaires tels que les épidémies, la pollution, le terrorisme... </a:t>
            </a:r>
            <a:endParaRPr lang="fr-FR" b="1" dirty="0" smtClean="0"/>
          </a:p>
          <a:p>
            <a:pPr lvl="0">
              <a:buNone/>
            </a:pPr>
            <a:r>
              <a:rPr lang="fr-FR" b="1" i="1" dirty="0" smtClean="0"/>
              <a:t>Il faut qu'un gouvernement mondial soit bientôt mis en place.</a:t>
            </a:r>
          </a:p>
          <a:p>
            <a:pPr lvl="0">
              <a:buNone/>
            </a:pPr>
            <a:endParaRPr lang="fr-FR" b="1" dirty="0" smtClean="0"/>
          </a:p>
          <a:p>
            <a:pPr lvl="0">
              <a:buNone/>
            </a:pPr>
            <a:r>
              <a:rPr lang="fr-FR" b="1" i="1" dirty="0" smtClean="0"/>
              <a:t>L'univers est le produit du hasard.</a:t>
            </a:r>
            <a:endParaRPr lang="fr-FR" b="1" dirty="0" smtClean="0"/>
          </a:p>
          <a:p>
            <a:pPr lvl="0">
              <a:buNone/>
            </a:pPr>
            <a:r>
              <a:rPr lang="fr-FR" b="1" i="1" dirty="0" smtClean="0"/>
              <a:t>La Terre a 4,5 milliard d'année.</a:t>
            </a:r>
            <a:endParaRPr lang="fr-FR" b="1" dirty="0" smtClean="0"/>
          </a:p>
          <a:p>
            <a:pPr lvl="0">
              <a:buNone/>
            </a:pPr>
            <a:r>
              <a:rPr lang="fr-FR" b="1" i="1" dirty="0" smtClean="0"/>
              <a:t>Nous sommes des animaux évolués.</a:t>
            </a:r>
            <a:endParaRPr lang="fr-FR" b="1" dirty="0" smtClean="0"/>
          </a:p>
          <a:p>
            <a:pPr lvl="0">
              <a:buNone/>
            </a:pPr>
            <a:r>
              <a:rPr lang="fr-FR" b="1" i="1" dirty="0" smtClean="0"/>
              <a:t>Toutes les religions sont bonnes, pourvu qu'elles soient pratiquées sincèrement.</a:t>
            </a:r>
            <a:endParaRPr lang="fr-FR" b="1" dirty="0" smtClean="0"/>
          </a:p>
          <a:p>
            <a:pPr lvl="0">
              <a:buNone/>
            </a:pPr>
            <a:r>
              <a:rPr lang="fr-FR" b="1" i="1" dirty="0" smtClean="0"/>
              <a:t>C'est le même Dieu qui est adoré dans toutes les religions</a:t>
            </a:r>
            <a:r>
              <a:rPr lang="fr-FR" i="1" dirty="0" smtClean="0"/>
              <a:t>.</a:t>
            </a:r>
            <a:endParaRPr lang="fr-FR" dirty="0"/>
          </a:p>
        </p:txBody>
      </p:sp>
      <p:pic>
        <p:nvPicPr>
          <p:cNvPr id="4" name="Image 3" descr="perdition.gif"/>
          <p:cNvPicPr>
            <a:picLocks noChangeAspect="1"/>
          </p:cNvPicPr>
          <p:nvPr/>
        </p:nvPicPr>
        <p:blipFill>
          <a:blip r:embed="rId2" cstate="print"/>
          <a:stretch>
            <a:fillRect/>
          </a:stretch>
        </p:blipFill>
        <p:spPr>
          <a:xfrm>
            <a:off x="6429388" y="3500438"/>
            <a:ext cx="2327919" cy="1745939"/>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142844" y="142852"/>
            <a:ext cx="9001156" cy="6598516"/>
          </a:xfrm>
        </p:spPr>
        <p:txBody>
          <a:bodyPr>
            <a:noAutofit/>
          </a:bodyPr>
          <a:lstStyle/>
          <a:p>
            <a:pPr lvl="0">
              <a:buNone/>
            </a:pPr>
            <a:r>
              <a:rPr lang="fr-FR" sz="2400" b="1" i="1" dirty="0" smtClean="0"/>
              <a:t>Chacun est libre de faire ce qu'il veut pourvu que ça ne dérange pas autrui (Relativisme moral).</a:t>
            </a:r>
            <a:endParaRPr lang="fr-FR" sz="2400" b="1" dirty="0" smtClean="0"/>
          </a:p>
          <a:p>
            <a:pPr lvl="0">
              <a:buNone/>
            </a:pPr>
            <a:r>
              <a:rPr lang="fr-FR" sz="2400" b="1" i="1" dirty="0" smtClean="0"/>
              <a:t>L'avortement est bon pour la libération des femmes.</a:t>
            </a:r>
            <a:endParaRPr lang="fr-FR" sz="2400" b="1" dirty="0" smtClean="0"/>
          </a:p>
          <a:p>
            <a:pPr lvl="0">
              <a:buNone/>
            </a:pPr>
            <a:r>
              <a:rPr lang="fr-FR" sz="2400" b="1" i="1" dirty="0" smtClean="0"/>
              <a:t>L'euthanasie est acceptable pour le bien des souffrants.</a:t>
            </a:r>
          </a:p>
          <a:p>
            <a:pPr lvl="0">
              <a:buNone/>
            </a:pPr>
            <a:r>
              <a:rPr lang="fr-FR" sz="2400" b="1" i="1" dirty="0" smtClean="0"/>
              <a:t>Il est normal que les jeunes aient plusieurs expériences sexuelles avant de s'engager dans une vie de couple.</a:t>
            </a:r>
            <a:endParaRPr lang="fr-FR" sz="2400" b="1" dirty="0" smtClean="0"/>
          </a:p>
          <a:p>
            <a:pPr lvl="0">
              <a:buNone/>
            </a:pPr>
            <a:r>
              <a:rPr lang="fr-FR" sz="2400" b="1" i="1" dirty="0" smtClean="0"/>
              <a:t>Le concubinage est plus pratique que le mariage, c'est plus simple pour se séparer.</a:t>
            </a:r>
            <a:endParaRPr lang="fr-FR" sz="2400" b="1" dirty="0" smtClean="0"/>
          </a:p>
          <a:p>
            <a:pPr lvl="0">
              <a:buNone/>
            </a:pPr>
            <a:r>
              <a:rPr lang="fr-FR" sz="2400" b="1" i="1" dirty="0" smtClean="0"/>
              <a:t>Chaque enfant peut choisir d’être un garçon ou une fille.</a:t>
            </a:r>
            <a:endParaRPr lang="fr-FR" sz="2400" b="1" dirty="0" smtClean="0"/>
          </a:p>
          <a:p>
            <a:pPr lvl="0">
              <a:buNone/>
            </a:pPr>
            <a:r>
              <a:rPr lang="fr-FR" sz="2400" b="1" i="1" dirty="0" smtClean="0"/>
              <a:t>Les enfants de divorcés peuvent s'en tirer </a:t>
            </a:r>
          </a:p>
          <a:p>
            <a:pPr lvl="0">
              <a:buNone/>
            </a:pPr>
            <a:r>
              <a:rPr lang="fr-FR" sz="2400" b="1" i="1" dirty="0" smtClean="0"/>
              <a:t>sans dommages.</a:t>
            </a:r>
            <a:endParaRPr lang="fr-FR" sz="2400" b="1" dirty="0" smtClean="0"/>
          </a:p>
          <a:p>
            <a:pPr lvl="0">
              <a:buNone/>
            </a:pPr>
            <a:r>
              <a:rPr lang="fr-FR" sz="2400" b="1" i="1" dirty="0" smtClean="0"/>
              <a:t>L'homosexualité est un choix de vie parmi </a:t>
            </a:r>
          </a:p>
          <a:p>
            <a:pPr lvl="0">
              <a:buNone/>
            </a:pPr>
            <a:r>
              <a:rPr lang="fr-FR" sz="2400" b="1" i="1" dirty="0" smtClean="0"/>
              <a:t>d'autres.</a:t>
            </a:r>
            <a:endParaRPr lang="fr-FR" sz="2400" b="1" dirty="0" smtClean="0"/>
          </a:p>
          <a:p>
            <a:pPr lvl="0">
              <a:buNone/>
            </a:pPr>
            <a:r>
              <a:rPr lang="fr-FR" sz="2400" b="1" i="1" dirty="0" smtClean="0"/>
              <a:t>Les israéliens sont des colons et des oppresseurs. </a:t>
            </a:r>
            <a:endParaRPr lang="fr-FR" sz="2400" b="1" dirty="0" smtClean="0"/>
          </a:p>
          <a:p>
            <a:pPr>
              <a:buNone/>
            </a:pPr>
            <a:r>
              <a:rPr lang="fr-FR" sz="2400" b="1" i="1" dirty="0" smtClean="0"/>
              <a:t>Israël est l'obstacle principal à la paix mondiale.</a:t>
            </a:r>
            <a:endParaRPr lang="fr-FR" sz="2400" b="1" dirty="0"/>
          </a:p>
        </p:txBody>
      </p:sp>
      <p:pic>
        <p:nvPicPr>
          <p:cNvPr id="4" name="Image 3" descr="pensée.jpeg"/>
          <p:cNvPicPr>
            <a:picLocks noChangeAspect="1"/>
          </p:cNvPicPr>
          <p:nvPr/>
        </p:nvPicPr>
        <p:blipFill>
          <a:blip r:embed="rId2" cstate="print"/>
          <a:stretch>
            <a:fillRect/>
          </a:stretch>
        </p:blipFill>
        <p:spPr>
          <a:xfrm>
            <a:off x="7358082" y="3929066"/>
            <a:ext cx="1574676" cy="201022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3356992"/>
          </a:xfrm>
        </p:spPr>
        <p:txBody>
          <a:bodyPr>
            <a:noAutofit/>
          </a:bodyPr>
          <a:lstStyle/>
          <a:p>
            <a:r>
              <a:rPr lang="fr-FR" sz="3600" dirty="0" smtClean="0"/>
              <a:t>Préparation de Babylone, la super fausse-église, persécutrice des disciples de Christ. Rencontres œcuméniques et syncrétistes organisées par le chef de l’église romaine</a:t>
            </a:r>
            <a:endParaRPr lang="fr-FR" sz="3600" dirty="0"/>
          </a:p>
        </p:txBody>
      </p:sp>
      <p:pic>
        <p:nvPicPr>
          <p:cNvPr id="4" name="Image 3" descr="pros.png"/>
          <p:cNvPicPr>
            <a:picLocks noChangeAspect="1"/>
          </p:cNvPicPr>
          <p:nvPr/>
        </p:nvPicPr>
        <p:blipFill>
          <a:blip r:embed="rId2" cstate="print"/>
          <a:stretch>
            <a:fillRect/>
          </a:stretch>
        </p:blipFill>
        <p:spPr>
          <a:xfrm>
            <a:off x="1707366" y="3284984"/>
            <a:ext cx="5672945" cy="3573015"/>
          </a:xfrm>
          <a:prstGeom prst="rect">
            <a:avLst/>
          </a:prstGeom>
          <a:ln>
            <a:noFill/>
          </a:ln>
          <a:effectLst>
            <a:softEdge rad="112500"/>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bab.jpg"/>
          <p:cNvPicPr>
            <a:picLocks noGrp="1" noChangeAspect="1"/>
          </p:cNvPicPr>
          <p:nvPr>
            <p:ph idx="1"/>
          </p:nvPr>
        </p:nvPicPr>
        <p:blipFill>
          <a:blip r:embed="rId2" cstate="print"/>
          <a:stretch>
            <a:fillRect/>
          </a:stretch>
        </p:blipFill>
        <p:spPr>
          <a:xfrm>
            <a:off x="3563888" y="775708"/>
            <a:ext cx="5455562" cy="5969105"/>
          </a:xfrm>
        </p:spPr>
      </p:pic>
      <p:pic>
        <p:nvPicPr>
          <p:cNvPr id="5" name="Image 4" descr="prostituée (3).jpg"/>
          <p:cNvPicPr>
            <a:picLocks noChangeAspect="1"/>
          </p:cNvPicPr>
          <p:nvPr/>
        </p:nvPicPr>
        <p:blipFill>
          <a:blip r:embed="rId3" cstate="print"/>
          <a:stretch>
            <a:fillRect/>
          </a:stretch>
        </p:blipFill>
        <p:spPr>
          <a:xfrm>
            <a:off x="251520" y="188640"/>
            <a:ext cx="2880320" cy="36484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16632"/>
            <a:ext cx="9144000" cy="6741368"/>
          </a:xfrm>
        </p:spPr>
        <p:txBody>
          <a:bodyPr>
            <a:normAutofit lnSpcReduction="10000"/>
          </a:bodyPr>
          <a:lstStyle/>
          <a:p>
            <a:pPr lvl="0">
              <a:buNone/>
            </a:pPr>
            <a:r>
              <a:rPr lang="fr-FR" dirty="0" smtClean="0">
                <a:solidFill>
                  <a:srgbClr val="FFFF00"/>
                </a:solidFill>
              </a:rPr>
              <a:t>Apo 17 v 1 à 6 :</a:t>
            </a:r>
          </a:p>
          <a:p>
            <a:pPr lvl="0">
              <a:buNone/>
            </a:pPr>
            <a:r>
              <a:rPr lang="fr-FR" dirty="0" smtClean="0">
                <a:solidFill>
                  <a:srgbClr val="FFFF00"/>
                </a:solidFill>
              </a:rPr>
              <a:t> </a:t>
            </a:r>
          </a:p>
          <a:p>
            <a:pPr lvl="0">
              <a:buNone/>
            </a:pPr>
            <a:r>
              <a:rPr lang="fr-FR" b="1" i="1" dirty="0" smtClean="0"/>
              <a:t>«</a:t>
            </a:r>
            <a:r>
              <a:rPr lang="fr-FR" sz="3000" b="1" i="1" dirty="0" smtClean="0"/>
              <a:t> Et je vis une femme assise sur une bête écarlate, pleine de noms de blasphème, ayant sept têtes et dix cornes. Cette femme était vêtue de pourpre et d'écarlate, et parée d'or, de pierres précieuses et de perles. Elle tenait dans sa main une coupe d'or, remplie d'abominations et des impuretés de sa prostitution. Sur son front était écrit un nom, un mystère: </a:t>
            </a:r>
            <a:r>
              <a:rPr lang="fr-FR" sz="3000" b="1" i="1" u="sng" dirty="0" smtClean="0"/>
              <a:t>Babylone la grande, la mère des impudiques et des abominations de la terre</a:t>
            </a:r>
            <a:r>
              <a:rPr lang="fr-FR" sz="3000" b="1" i="1" dirty="0" smtClean="0"/>
              <a:t>. Et je vis cette femme ivre du sang des saints et du sang des témoins de Jésus. Et, en la voyant, je fus saisi d'un grand étonnement. »</a:t>
            </a:r>
            <a:r>
              <a:rPr lang="fr-FR" sz="3000" b="1" dirty="0" smtClean="0"/>
              <a:t> </a:t>
            </a:r>
            <a:endParaRPr lang="fr-FR" b="1" dirty="0" smtClean="0"/>
          </a:p>
          <a:p>
            <a:endParaRPr lang="fr-F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1"/>
          <p:cNvSpPr>
            <a:spLocks noGrp="1"/>
          </p:cNvSpPr>
          <p:nvPr>
            <p:ph type="title"/>
          </p:nvPr>
        </p:nvSpPr>
        <p:spPr/>
        <p:txBody>
          <a:bodyPr/>
          <a:lstStyle/>
          <a:p>
            <a:endParaRPr lang="fr-FR" smtClean="0"/>
          </a:p>
        </p:txBody>
      </p:sp>
      <p:pic>
        <p:nvPicPr>
          <p:cNvPr id="61443" name="Image 2" descr="prostit.png"/>
          <p:cNvPicPr>
            <a:picLocks noChangeAspect="1"/>
          </p:cNvPicPr>
          <p:nvPr/>
        </p:nvPicPr>
        <p:blipFill>
          <a:blip r:embed="rId2" cstate="print"/>
          <a:srcRect/>
          <a:stretch>
            <a:fillRect/>
          </a:stretch>
        </p:blipFill>
        <p:spPr bwMode="auto">
          <a:xfrm>
            <a:off x="0" y="620713"/>
            <a:ext cx="9144000" cy="5237162"/>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6632"/>
            <a:ext cx="9144000" cy="1584176"/>
          </a:xfrm>
        </p:spPr>
        <p:txBody>
          <a:bodyPr>
            <a:noAutofit/>
          </a:bodyPr>
          <a:lstStyle/>
          <a:p>
            <a:r>
              <a:rPr lang="fr-FR" sz="2800" u="sng" dirty="0" smtClean="0">
                <a:solidFill>
                  <a:schemeClr val="bg1"/>
                </a:solidFill>
                <a:effectLst/>
                <a:latin typeface="Comic Sans MS" pitchFamily="66" charset="0"/>
              </a:rPr>
              <a:t>NEOM, la ville futuriste nouvellement annoncée de 500 milliards de dollars en Arabie saoudite vise à redéfinir le pays, la région et au-delà.</a:t>
            </a:r>
            <a:endParaRPr lang="fr-FR" sz="2800" dirty="0"/>
          </a:p>
        </p:txBody>
      </p:sp>
      <p:pic>
        <p:nvPicPr>
          <p:cNvPr id="4" name="Image 3" descr="neom (2).jpg"/>
          <p:cNvPicPr>
            <a:picLocks noChangeAspect="1"/>
          </p:cNvPicPr>
          <p:nvPr/>
        </p:nvPicPr>
        <p:blipFill>
          <a:blip r:embed="rId2" cstate="print"/>
          <a:stretch>
            <a:fillRect/>
          </a:stretch>
        </p:blipFill>
        <p:spPr>
          <a:xfrm>
            <a:off x="0" y="1717882"/>
            <a:ext cx="9144000" cy="5140118"/>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898" y="3857604"/>
            <a:ext cx="9186898" cy="3000396"/>
          </a:xfrm>
        </p:spPr>
        <p:txBody>
          <a:bodyPr>
            <a:normAutofit/>
          </a:bodyPr>
          <a:lstStyle/>
          <a:p>
            <a:r>
              <a:rPr lang="fr-FR" i="1" dirty="0" smtClean="0"/>
              <a:t>Le frère livrera son frère à la mort, et le père son enfant; les enfants se soulèveront contre leurs parents, et les feront mourir. Vous serez haïs de tous, à cause de mon nom; mais </a:t>
            </a:r>
            <a:r>
              <a:rPr lang="fr-FR" b="1" i="1" dirty="0" smtClean="0"/>
              <a:t>celui qui persévérera jusqu'à la fin sera sauvé. </a:t>
            </a:r>
            <a:r>
              <a:rPr lang="fr-FR" i="1" dirty="0" smtClean="0"/>
              <a:t>» </a:t>
            </a:r>
            <a:endParaRPr lang="fr-FR" dirty="0" smtClean="0"/>
          </a:p>
          <a:p>
            <a:endParaRPr lang="fr-FR" dirty="0"/>
          </a:p>
        </p:txBody>
      </p:sp>
      <p:pic>
        <p:nvPicPr>
          <p:cNvPr id="4" name="Image 3" descr="pakistan-prof.jpg"/>
          <p:cNvPicPr>
            <a:picLocks noChangeAspect="1"/>
          </p:cNvPicPr>
          <p:nvPr/>
        </p:nvPicPr>
        <p:blipFill>
          <a:blip r:embed="rId2"/>
          <a:stretch>
            <a:fillRect/>
          </a:stretch>
        </p:blipFill>
        <p:spPr>
          <a:xfrm>
            <a:off x="142844" y="214290"/>
            <a:ext cx="1524000" cy="152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 4" descr="pasteur-iran.jpg"/>
          <p:cNvPicPr>
            <a:picLocks noChangeAspect="1"/>
          </p:cNvPicPr>
          <p:nvPr/>
        </p:nvPicPr>
        <p:blipFill>
          <a:blip r:embed="rId3"/>
          <a:stretch>
            <a:fillRect/>
          </a:stretch>
        </p:blipFill>
        <p:spPr>
          <a:xfrm>
            <a:off x="5929322" y="142852"/>
            <a:ext cx="3048000" cy="201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descr="vietnam.jpg"/>
          <p:cNvPicPr>
            <a:picLocks noChangeAspect="1"/>
          </p:cNvPicPr>
          <p:nvPr/>
        </p:nvPicPr>
        <p:blipFill>
          <a:blip r:embed="rId4" cstate="print"/>
          <a:stretch>
            <a:fillRect/>
          </a:stretch>
        </p:blipFill>
        <p:spPr>
          <a:xfrm>
            <a:off x="2143108" y="1142984"/>
            <a:ext cx="3357586" cy="2463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501008"/>
            <a:ext cx="9144000" cy="3356992"/>
          </a:xfrm>
        </p:spPr>
        <p:txBody>
          <a:bodyPr>
            <a:noAutofit/>
          </a:bodyPr>
          <a:lstStyle/>
          <a:p>
            <a:r>
              <a:rPr lang="fr-FR" sz="1600" dirty="0" smtClean="0">
                <a:solidFill>
                  <a:schemeClr val="bg1"/>
                </a:solidFill>
                <a:effectLst/>
                <a:latin typeface="Comic Sans MS" pitchFamily="66" charset="0"/>
              </a:rPr>
              <a:t/>
            </a:r>
            <a:br>
              <a:rPr lang="fr-FR" sz="1600" dirty="0" smtClean="0">
                <a:solidFill>
                  <a:schemeClr val="bg1"/>
                </a:solidFill>
                <a:effectLst/>
                <a:latin typeface="Comic Sans MS" pitchFamily="66" charset="0"/>
              </a:rPr>
            </a:br>
            <a:r>
              <a:rPr lang="fr-FR" sz="1600" dirty="0" smtClean="0">
                <a:solidFill>
                  <a:schemeClr val="bg1"/>
                </a:solidFill>
                <a:effectLst/>
                <a:latin typeface="Comic Sans MS" pitchFamily="66" charset="0"/>
              </a:rPr>
              <a:t> </a:t>
            </a:r>
            <a:br>
              <a:rPr lang="fr-FR" sz="1600" dirty="0" smtClean="0">
                <a:solidFill>
                  <a:schemeClr val="bg1"/>
                </a:solidFill>
                <a:effectLst/>
                <a:latin typeface="Comic Sans MS" pitchFamily="66" charset="0"/>
              </a:rPr>
            </a:br>
            <a:r>
              <a:rPr lang="fr-FR" sz="1800" dirty="0" smtClean="0">
                <a:effectLst/>
                <a:latin typeface="Comic Sans MS" pitchFamily="66" charset="0"/>
              </a:rPr>
              <a:t>Le mot NEOM signifie « Nouvel avenir » en arabe, signifiant la nouvelle et sans précédent future ville.</a:t>
            </a:r>
            <a:br>
              <a:rPr lang="fr-FR" sz="1800" dirty="0" smtClean="0">
                <a:effectLst/>
                <a:latin typeface="Comic Sans MS" pitchFamily="66" charset="0"/>
              </a:rPr>
            </a:br>
            <a:r>
              <a:rPr lang="fr-FR" sz="1800" dirty="0" smtClean="0">
                <a:effectLst/>
                <a:latin typeface="Comic Sans MS" pitchFamily="66" charset="0"/>
              </a:rPr>
              <a:t>NEOM se concentrera sur neuf secteurs d’investissement spécialisés et les conditions de vie qui stimuleront l’avenir de la civilisation humaine, de l’énergie et de l’eau, de la mobilité, de la biotechnologie, de l’alimentation, des sciences technologiques et numériques, de la fabrication de pointe, des médias et du divertissement avec l’habitabilité comme fondement</a:t>
            </a:r>
            <a:br>
              <a:rPr lang="fr-FR" sz="1800" dirty="0" smtClean="0">
                <a:effectLst/>
                <a:latin typeface="Comic Sans MS" pitchFamily="66" charset="0"/>
              </a:rPr>
            </a:br>
            <a:r>
              <a:rPr lang="fr-FR" sz="1800" dirty="0" smtClean="0">
                <a:effectLst/>
                <a:latin typeface="Comic Sans MS" pitchFamily="66" charset="0"/>
              </a:rPr>
              <a:t>NEOM aspire à être l’endroit le plus sûr, le plus efficace, le plus orienté vers l’avenir et le meilleur endroit où vivre et travailler</a:t>
            </a:r>
            <a:r>
              <a:rPr lang="fr-FR" sz="1600" dirty="0" smtClean="0">
                <a:solidFill>
                  <a:schemeClr val="bg1"/>
                </a:solidFill>
                <a:effectLst/>
                <a:latin typeface="Comic Sans MS" pitchFamily="66" charset="0"/>
              </a:rPr>
              <a:t/>
            </a:r>
            <a:br>
              <a:rPr lang="fr-FR" sz="1600" dirty="0" smtClean="0">
                <a:solidFill>
                  <a:schemeClr val="bg1"/>
                </a:solidFill>
                <a:effectLst/>
                <a:latin typeface="Comic Sans MS" pitchFamily="66" charset="0"/>
              </a:rPr>
            </a:br>
            <a:r>
              <a:rPr lang="fr-FR" sz="1400" dirty="0" smtClean="0">
                <a:solidFill>
                  <a:schemeClr val="bg1"/>
                </a:solidFill>
                <a:effectLst/>
                <a:latin typeface="Comic Sans MS" pitchFamily="66" charset="0"/>
              </a:rPr>
              <a:t/>
            </a:r>
            <a:br>
              <a:rPr lang="fr-FR" sz="1400" dirty="0" smtClean="0">
                <a:solidFill>
                  <a:schemeClr val="bg1"/>
                </a:solidFill>
                <a:effectLst/>
                <a:latin typeface="Comic Sans MS" pitchFamily="66" charset="0"/>
              </a:rPr>
            </a:br>
            <a:endParaRPr lang="fr-FR" sz="1400" dirty="0">
              <a:solidFill>
                <a:schemeClr val="bg1"/>
              </a:solidFill>
              <a:effectLst/>
              <a:latin typeface="Comic Sans MS" pitchFamily="66" charset="0"/>
            </a:endParaRPr>
          </a:p>
        </p:txBody>
      </p:sp>
      <p:pic>
        <p:nvPicPr>
          <p:cNvPr id="4" name="Image 3" descr="salmane.jpg"/>
          <p:cNvPicPr>
            <a:picLocks noChangeAspect="1"/>
          </p:cNvPicPr>
          <p:nvPr/>
        </p:nvPicPr>
        <p:blipFill>
          <a:blip r:embed="rId2" cstate="print"/>
          <a:stretch>
            <a:fillRect/>
          </a:stretch>
        </p:blipFill>
        <p:spPr>
          <a:xfrm>
            <a:off x="971600" y="0"/>
            <a:ext cx="7272808" cy="3815646"/>
          </a:xfrm>
          <a:prstGeom prst="rect">
            <a:avLst/>
          </a:prstGeom>
          <a:ln>
            <a:noFill/>
          </a:ln>
          <a:effectLst>
            <a:softEdge rad="112500"/>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europe (2).jpg"/>
          <p:cNvPicPr>
            <a:picLocks noGrp="1" noChangeAspect="1"/>
          </p:cNvPicPr>
          <p:nvPr>
            <p:ph idx="1"/>
          </p:nvPr>
        </p:nvPicPr>
        <p:blipFill>
          <a:blip r:embed="rId2" cstate="print"/>
          <a:stretch>
            <a:fillRect/>
          </a:stretch>
        </p:blipFill>
        <p:spPr>
          <a:xfrm>
            <a:off x="1" y="1"/>
            <a:ext cx="5532106" cy="4149080"/>
          </a:xfrm>
          <a:prstGeom prst="rect">
            <a:avLst/>
          </a:prstGeom>
          <a:ln>
            <a:noFill/>
          </a:ln>
          <a:effectLst>
            <a:softEdge rad="112500"/>
          </a:effectLst>
        </p:spPr>
      </p:pic>
      <p:pic>
        <p:nvPicPr>
          <p:cNvPr id="5" name="Image 4" descr="europe.png"/>
          <p:cNvPicPr>
            <a:picLocks noChangeAspect="1"/>
          </p:cNvPicPr>
          <p:nvPr/>
        </p:nvPicPr>
        <p:blipFill>
          <a:blip r:embed="rId3" cstate="print"/>
          <a:stretch>
            <a:fillRect/>
          </a:stretch>
        </p:blipFill>
        <p:spPr>
          <a:xfrm>
            <a:off x="4139952" y="4033134"/>
            <a:ext cx="5004048" cy="2824866"/>
          </a:xfrm>
          <a:prstGeom prst="rect">
            <a:avLst/>
          </a:prstGeom>
          <a:ln>
            <a:noFill/>
          </a:ln>
          <a:effectLst>
            <a:softEdge rad="112500"/>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2786058"/>
          </a:xfrm>
        </p:spPr>
        <p:txBody>
          <a:bodyPr>
            <a:normAutofit fontScale="90000"/>
          </a:bodyPr>
          <a:lstStyle/>
          <a:p>
            <a:r>
              <a:rPr lang="fr-FR" dirty="0" smtClean="0"/>
              <a:t>Surveillance globale : Cameras, reconnaissance faciale, ordinateurs, </a:t>
            </a:r>
            <a:r>
              <a:rPr lang="fr-FR" dirty="0" err="1" smtClean="0"/>
              <a:t>smartphones</a:t>
            </a:r>
            <a:r>
              <a:rPr lang="fr-FR" dirty="0" smtClean="0"/>
              <a:t>, GPS, satellites, 5G, intelligence artificielle…Image de la bête </a:t>
            </a:r>
            <a:endParaRPr lang="fr-FR" dirty="0"/>
          </a:p>
        </p:txBody>
      </p:sp>
      <p:pic>
        <p:nvPicPr>
          <p:cNvPr id="7" name="Image 6" descr="manip.jpg"/>
          <p:cNvPicPr>
            <a:picLocks noChangeAspect="1"/>
          </p:cNvPicPr>
          <p:nvPr/>
        </p:nvPicPr>
        <p:blipFill>
          <a:blip r:embed="rId2" cstate="print"/>
          <a:stretch>
            <a:fillRect/>
          </a:stretch>
        </p:blipFill>
        <p:spPr>
          <a:xfrm>
            <a:off x="4644008" y="2963648"/>
            <a:ext cx="4352032" cy="3767228"/>
          </a:xfrm>
          <a:prstGeom prst="rect">
            <a:avLst/>
          </a:prstGeom>
          <a:ln>
            <a:noFill/>
          </a:ln>
          <a:effectLst>
            <a:softEdge rad="112500"/>
          </a:effectLst>
        </p:spPr>
      </p:pic>
      <p:pic>
        <p:nvPicPr>
          <p:cNvPr id="11" name="Image 10" descr="bebe.jpg"/>
          <p:cNvPicPr>
            <a:picLocks noChangeAspect="1"/>
          </p:cNvPicPr>
          <p:nvPr/>
        </p:nvPicPr>
        <p:blipFill>
          <a:blip r:embed="rId3" cstate="print"/>
          <a:stretch>
            <a:fillRect/>
          </a:stretch>
        </p:blipFill>
        <p:spPr>
          <a:xfrm>
            <a:off x="0" y="5129808"/>
            <a:ext cx="3872430" cy="1728192"/>
          </a:xfrm>
          <a:prstGeom prst="rect">
            <a:avLst/>
          </a:prstGeom>
          <a:ln>
            <a:noFill/>
          </a:ln>
          <a:effectLst>
            <a:softEdge rad="112500"/>
          </a:effectLst>
        </p:spPr>
      </p:pic>
      <p:pic>
        <p:nvPicPr>
          <p:cNvPr id="13" name="Image 12" descr="surveillance (2).jpg"/>
          <p:cNvPicPr>
            <a:picLocks noChangeAspect="1"/>
          </p:cNvPicPr>
          <p:nvPr/>
        </p:nvPicPr>
        <p:blipFill>
          <a:blip r:embed="rId4" cstate="print"/>
          <a:stretch>
            <a:fillRect/>
          </a:stretch>
        </p:blipFill>
        <p:spPr>
          <a:xfrm>
            <a:off x="467544" y="2564904"/>
            <a:ext cx="3048000" cy="2476500"/>
          </a:xfrm>
          <a:prstGeom prst="rect">
            <a:avLst/>
          </a:prstGeom>
          <a:ln>
            <a:noFill/>
          </a:ln>
          <a:effectLst>
            <a:softEdge rad="112500"/>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descr="sans fil.jpg"/>
          <p:cNvPicPr>
            <a:picLocks noChangeAspect="1"/>
          </p:cNvPicPr>
          <p:nvPr/>
        </p:nvPicPr>
        <p:blipFill>
          <a:blip r:embed="rId2" cstate="print"/>
          <a:stretch>
            <a:fillRect/>
          </a:stretch>
        </p:blipFill>
        <p:spPr>
          <a:xfrm>
            <a:off x="0" y="4572008"/>
            <a:ext cx="3801613" cy="2285992"/>
          </a:xfrm>
          <a:prstGeom prst="rect">
            <a:avLst/>
          </a:prstGeom>
          <a:ln>
            <a:noFill/>
          </a:ln>
          <a:effectLst>
            <a:softEdge rad="112500"/>
          </a:effectLst>
        </p:spPr>
      </p:pic>
      <p:pic>
        <p:nvPicPr>
          <p:cNvPr id="7" name="Espace réservé du contenu 6" descr="cam.jpg"/>
          <p:cNvPicPr>
            <a:picLocks noGrp="1" noChangeAspect="1"/>
          </p:cNvPicPr>
          <p:nvPr>
            <p:ph idx="1"/>
          </p:nvPr>
        </p:nvPicPr>
        <p:blipFill>
          <a:blip r:embed="rId3" cstate="print"/>
          <a:stretch>
            <a:fillRect/>
          </a:stretch>
        </p:blipFill>
        <p:spPr>
          <a:xfrm>
            <a:off x="4788024" y="0"/>
            <a:ext cx="4355976" cy="2448169"/>
          </a:xfrm>
          <a:prstGeom prst="rect">
            <a:avLst/>
          </a:prstGeom>
          <a:ln>
            <a:noFill/>
          </a:ln>
          <a:effectLst>
            <a:softEdge rad="112500"/>
          </a:effectLst>
        </p:spPr>
      </p:pic>
      <p:pic>
        <p:nvPicPr>
          <p:cNvPr id="10" name="Image 9" descr="oreilles.jpg"/>
          <p:cNvPicPr>
            <a:picLocks noChangeAspect="1"/>
          </p:cNvPicPr>
          <p:nvPr/>
        </p:nvPicPr>
        <p:blipFill>
          <a:blip r:embed="rId4" cstate="print"/>
          <a:srcRect b="3801"/>
          <a:stretch>
            <a:fillRect/>
          </a:stretch>
        </p:blipFill>
        <p:spPr>
          <a:xfrm>
            <a:off x="0" y="0"/>
            <a:ext cx="3643306" cy="4506219"/>
          </a:xfrm>
          <a:prstGeom prst="rect">
            <a:avLst/>
          </a:prstGeom>
          <a:ln>
            <a:noFill/>
          </a:ln>
          <a:effectLst>
            <a:softEdge rad="112500"/>
          </a:effectLst>
        </p:spPr>
      </p:pic>
      <p:pic>
        <p:nvPicPr>
          <p:cNvPr id="6" name="Espace réservé du contenu 4" descr="5G (2).jpg"/>
          <p:cNvPicPr>
            <a:picLocks noChangeAspect="1"/>
          </p:cNvPicPr>
          <p:nvPr/>
        </p:nvPicPr>
        <p:blipFill>
          <a:blip r:embed="rId5" cstate="print"/>
          <a:stretch>
            <a:fillRect/>
          </a:stretch>
        </p:blipFill>
        <p:spPr>
          <a:xfrm>
            <a:off x="3707904" y="2780928"/>
            <a:ext cx="5436096" cy="4077072"/>
          </a:xfrm>
          <a:prstGeom prst="rect">
            <a:avLst/>
          </a:prstGeom>
          <a:ln>
            <a:noFill/>
          </a:ln>
          <a:effectLst>
            <a:softEdge rad="112500"/>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0"/>
            <a:ext cx="8928992" cy="3539430"/>
          </a:xfrm>
          <a:prstGeom prst="rect">
            <a:avLst/>
          </a:prstGeom>
        </p:spPr>
        <p:txBody>
          <a:bodyPr wrap="square">
            <a:spAutoFit/>
          </a:bodyPr>
          <a:lstStyle/>
          <a:p>
            <a:pPr lvl="0">
              <a:buNone/>
            </a:pPr>
            <a:r>
              <a:rPr lang="fr-FR" sz="2800" dirty="0" smtClean="0">
                <a:solidFill>
                  <a:srgbClr val="FFFF00"/>
                </a:solidFill>
              </a:rPr>
              <a:t>Apo 13 v 14 &amp; 15 : </a:t>
            </a:r>
            <a:r>
              <a:rPr lang="fr-FR" sz="2800" b="1" i="1" dirty="0" smtClean="0"/>
              <a:t>«  Et elle séduisait les habitants de la terre par les prodiges qu'il lui était donné d'opérer en présence de la bête, disant aux habitants de la terre de faire une image à la bête qui avait la blessure de l'épée et qui vivait. Et il lui fut donné d'animer l'image de la bête, afin que l'image de la bête parlât, et qu'</a:t>
            </a:r>
            <a:r>
              <a:rPr lang="fr-FR" sz="2800" b="1" i="1" u="sng" dirty="0" smtClean="0"/>
              <a:t>elle fît que tous ceux qui n'adoreraient pas l'image de la bête fussent tués. </a:t>
            </a:r>
            <a:r>
              <a:rPr lang="fr-FR" sz="2800" b="1" i="1" dirty="0" smtClean="0"/>
              <a:t>»</a:t>
            </a:r>
            <a:endParaRPr lang="fr-FR" sz="2800" b="1" dirty="0" smtClean="0"/>
          </a:p>
        </p:txBody>
      </p:sp>
      <p:pic>
        <p:nvPicPr>
          <p:cNvPr id="8" name="Image 7" descr="cables sous-marin.png"/>
          <p:cNvPicPr>
            <a:picLocks noChangeAspect="1"/>
          </p:cNvPicPr>
          <p:nvPr/>
        </p:nvPicPr>
        <p:blipFill>
          <a:blip r:embed="rId2" cstate="print"/>
          <a:stretch>
            <a:fillRect/>
          </a:stretch>
        </p:blipFill>
        <p:spPr>
          <a:xfrm>
            <a:off x="1835696" y="3790288"/>
            <a:ext cx="7020272" cy="3067712"/>
          </a:xfrm>
          <a:prstGeom prst="rect">
            <a:avLst/>
          </a:prstGeom>
          <a:ln>
            <a:noFill/>
          </a:ln>
          <a:effectLst>
            <a:softEdge rad="112500"/>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Image 4" descr="satellites.jpg"/>
          <p:cNvPicPr>
            <a:picLocks noChangeAspect="1"/>
          </p:cNvPicPr>
          <p:nvPr/>
        </p:nvPicPr>
        <p:blipFill>
          <a:blip r:embed="rId2" cstate="print"/>
          <a:stretch>
            <a:fillRect/>
          </a:stretch>
        </p:blipFill>
        <p:spPr>
          <a:xfrm>
            <a:off x="5185594" y="3573016"/>
            <a:ext cx="3958406" cy="3284984"/>
          </a:xfrm>
          <a:prstGeom prst="rect">
            <a:avLst/>
          </a:prstGeom>
          <a:ln>
            <a:noFill/>
          </a:ln>
          <a:effectLst>
            <a:softEdge rad="112500"/>
          </a:effectLst>
        </p:spPr>
      </p:pic>
      <p:pic>
        <p:nvPicPr>
          <p:cNvPr id="4" name="Espace réservé du contenu 3" descr="sat.jpg"/>
          <p:cNvPicPr>
            <a:picLocks noGrp="1" noChangeAspect="1"/>
          </p:cNvPicPr>
          <p:nvPr>
            <p:ph idx="1"/>
          </p:nvPr>
        </p:nvPicPr>
        <p:blipFill>
          <a:blip r:embed="rId3" cstate="print"/>
          <a:stretch>
            <a:fillRect/>
          </a:stretch>
        </p:blipFill>
        <p:spPr>
          <a:xfrm>
            <a:off x="107504" y="116632"/>
            <a:ext cx="6948264" cy="3799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 name="Espace réservé du contenu 5" descr="rerconnaissance faciale.jpg"/>
          <p:cNvPicPr>
            <a:picLocks noGrp="1" noChangeAspect="1"/>
          </p:cNvPicPr>
          <p:nvPr>
            <p:ph idx="1"/>
          </p:nvPr>
        </p:nvPicPr>
        <p:blipFill>
          <a:blip r:embed="rId2" cstate="print"/>
          <a:stretch>
            <a:fillRect/>
          </a:stretch>
        </p:blipFill>
        <p:spPr>
          <a:xfrm>
            <a:off x="2843808" y="116632"/>
            <a:ext cx="6096000" cy="2533650"/>
          </a:xfrm>
        </p:spPr>
      </p:pic>
      <p:pic>
        <p:nvPicPr>
          <p:cNvPr id="4" name="Image 3" descr="oneweb.png"/>
          <p:cNvPicPr>
            <a:picLocks noChangeAspect="1"/>
          </p:cNvPicPr>
          <p:nvPr/>
        </p:nvPicPr>
        <p:blipFill>
          <a:blip r:embed="rId3" cstate="print"/>
          <a:stretch>
            <a:fillRect/>
          </a:stretch>
        </p:blipFill>
        <p:spPr>
          <a:xfrm>
            <a:off x="0" y="0"/>
            <a:ext cx="2708920" cy="2708920"/>
          </a:xfrm>
          <a:prstGeom prst="rect">
            <a:avLst/>
          </a:prstGeom>
        </p:spPr>
      </p:pic>
      <p:pic>
        <p:nvPicPr>
          <p:cNvPr id="5" name="Image 4" descr="sat.jpg"/>
          <p:cNvPicPr>
            <a:picLocks noChangeAspect="1"/>
          </p:cNvPicPr>
          <p:nvPr/>
        </p:nvPicPr>
        <p:blipFill>
          <a:blip r:embed="rId4" cstate="print"/>
          <a:stretch>
            <a:fillRect/>
          </a:stretch>
        </p:blipFill>
        <p:spPr>
          <a:xfrm>
            <a:off x="1115616" y="2971224"/>
            <a:ext cx="6925444" cy="3886776"/>
          </a:xfrm>
          <a:prstGeom prst="rect">
            <a:avLst/>
          </a:prstGeom>
          <a:ln>
            <a:noFill/>
          </a:ln>
          <a:effectLst>
            <a:softEdge rad="112500"/>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0"/>
            <a:ext cx="8928992" cy="1323439"/>
          </a:xfrm>
          <a:prstGeom prst="rect">
            <a:avLst/>
          </a:prstGeom>
        </p:spPr>
        <p:txBody>
          <a:bodyPr wrap="square">
            <a:spAutoFit/>
          </a:bodyPr>
          <a:lstStyle/>
          <a:p>
            <a:pPr algn="ctr"/>
            <a:r>
              <a:rPr lang="fr-FR" sz="4000" dirty="0" smtClean="0">
                <a:solidFill>
                  <a:schemeClr val="bg1"/>
                </a:solidFill>
              </a:rPr>
              <a:t>Préparation du gouvernement mondial sous l’autorité de la bête</a:t>
            </a:r>
            <a:r>
              <a:rPr lang="fr-FR" sz="2800" dirty="0" smtClean="0">
                <a:solidFill>
                  <a:schemeClr val="bg1"/>
                </a:solidFill>
              </a:rPr>
              <a:t> </a:t>
            </a:r>
            <a:endParaRPr lang="fr-FR" sz="2800" dirty="0">
              <a:solidFill>
                <a:schemeClr val="bg1"/>
              </a:solidFill>
            </a:endParaRPr>
          </a:p>
        </p:txBody>
      </p:sp>
      <p:pic>
        <p:nvPicPr>
          <p:cNvPr id="5" name="Image 4" descr="nom - 1.jpg"/>
          <p:cNvPicPr>
            <a:picLocks noChangeAspect="1"/>
          </p:cNvPicPr>
          <p:nvPr/>
        </p:nvPicPr>
        <p:blipFill>
          <a:blip r:embed="rId2" cstate="print"/>
          <a:stretch>
            <a:fillRect/>
          </a:stretch>
        </p:blipFill>
        <p:spPr>
          <a:xfrm>
            <a:off x="0" y="2132856"/>
            <a:ext cx="9144000" cy="4368423"/>
          </a:xfrm>
          <a:prstGeom prst="rect">
            <a:avLst/>
          </a:prstGeom>
          <a:ln>
            <a:noFill/>
          </a:ln>
          <a:effectLst>
            <a:softEdge rad="112500"/>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descr="NOM-nicolas_sarkozy.jpg"/>
          <p:cNvPicPr>
            <a:picLocks noGrp="1" noChangeAspect="1"/>
          </p:cNvPicPr>
          <p:nvPr>
            <p:ph idx="1"/>
          </p:nvPr>
        </p:nvPicPr>
        <p:blipFill>
          <a:blip r:embed="rId2" cstate="print"/>
          <a:stretch>
            <a:fillRect/>
          </a:stretch>
        </p:blipFill>
        <p:spPr>
          <a:xfrm>
            <a:off x="4429124" y="4714884"/>
            <a:ext cx="4445365" cy="2015232"/>
          </a:xfrm>
        </p:spPr>
      </p:pic>
      <p:pic>
        <p:nvPicPr>
          <p:cNvPr id="4" name="Image 3" descr="conspiration.jpg"/>
          <p:cNvPicPr>
            <a:picLocks noChangeAspect="1"/>
          </p:cNvPicPr>
          <p:nvPr/>
        </p:nvPicPr>
        <p:blipFill>
          <a:blip r:embed="rId3" cstate="print"/>
          <a:stretch>
            <a:fillRect/>
          </a:stretch>
        </p:blipFill>
        <p:spPr>
          <a:xfrm>
            <a:off x="107504" y="116632"/>
            <a:ext cx="6686506" cy="453650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attali 1.png"/>
          <p:cNvPicPr>
            <a:picLocks noGrp="1" noChangeAspect="1"/>
          </p:cNvPicPr>
          <p:nvPr>
            <p:ph idx="1"/>
          </p:nvPr>
        </p:nvPicPr>
        <p:blipFill>
          <a:blip r:embed="rId2" cstate="print"/>
          <a:stretch>
            <a:fillRect/>
          </a:stretch>
        </p:blipFill>
        <p:spPr>
          <a:xfrm>
            <a:off x="214282" y="857232"/>
            <a:ext cx="8827067" cy="517545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14290"/>
            <a:ext cx="8929718" cy="6643710"/>
          </a:xfrm>
        </p:spPr>
        <p:txBody>
          <a:bodyPr>
            <a:normAutofit/>
          </a:bodyPr>
          <a:lstStyle/>
          <a:p>
            <a:pPr algn="ctr"/>
            <a:r>
              <a:rPr lang="fr-FR" b="1" u="sng" dirty="0"/>
              <a:t>Le serpent</a:t>
            </a:r>
            <a:endParaRPr lang="fr-FR" dirty="0"/>
          </a:p>
          <a:p>
            <a:r>
              <a:rPr lang="fr-FR" dirty="0"/>
              <a:t>La prudence (méfiance, prévoyance,) </a:t>
            </a:r>
            <a:endParaRPr lang="fr-FR" dirty="0" smtClean="0"/>
          </a:p>
          <a:p>
            <a:r>
              <a:rPr lang="fr-FR" dirty="0" smtClean="0"/>
              <a:t>pour </a:t>
            </a:r>
            <a:r>
              <a:rPr lang="fr-FR" dirty="0"/>
              <a:t>éviter les dangers est nécessaire </a:t>
            </a:r>
            <a:endParaRPr lang="fr-FR" dirty="0" smtClean="0"/>
          </a:p>
          <a:p>
            <a:r>
              <a:rPr lang="fr-FR" dirty="0" smtClean="0"/>
              <a:t>dans </a:t>
            </a:r>
            <a:r>
              <a:rPr lang="fr-FR" dirty="0"/>
              <a:t>un monde déchu et gouverné par Satan, dangereux, plein de pièges et d’intrigues.</a:t>
            </a:r>
          </a:p>
          <a:p>
            <a:r>
              <a:rPr lang="fr-FR" dirty="0"/>
              <a:t>Nous ne pouvons  pas toujours faire confiance aux autorités et aux médias.</a:t>
            </a:r>
          </a:p>
          <a:p>
            <a:r>
              <a:rPr lang="fr-FR" dirty="0"/>
              <a:t>Se mettre mentalement à la place de l’ennemi pour comprendre son plan et sa stratégie, afin de ne pas se faire piéger.</a:t>
            </a:r>
          </a:p>
          <a:p>
            <a:r>
              <a:rPr lang="fr-FR" dirty="0"/>
              <a:t>L’étude approfondie des prophéties bibliques est donc indispensable.</a:t>
            </a:r>
          </a:p>
          <a:p>
            <a:endParaRPr lang="fr-FR" dirty="0"/>
          </a:p>
        </p:txBody>
      </p:sp>
      <p:pic>
        <p:nvPicPr>
          <p:cNvPr id="4" name="Image 3" descr="serpent.bmp"/>
          <p:cNvPicPr>
            <a:picLocks noChangeAspect="1"/>
          </p:cNvPicPr>
          <p:nvPr/>
        </p:nvPicPr>
        <p:blipFill>
          <a:blip r:embed="rId2"/>
          <a:stretch>
            <a:fillRect/>
          </a:stretch>
        </p:blipFill>
        <p:spPr>
          <a:xfrm>
            <a:off x="7000892" y="0"/>
            <a:ext cx="2143108" cy="2102823"/>
          </a:xfrm>
          <a:prstGeom prst="rect">
            <a:avLst/>
          </a:prstGeom>
          <a:ln>
            <a:noFill/>
          </a:ln>
          <a:effectLst>
            <a:softEdge rad="112500"/>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7" name="Image 6" descr="IMG_4113.JPG"/>
          <p:cNvPicPr>
            <a:picLocks noChangeAspect="1"/>
          </p:cNvPicPr>
          <p:nvPr/>
        </p:nvPicPr>
        <p:blipFill>
          <a:blip r:embed="rId2"/>
          <a:stretch>
            <a:fillRect/>
          </a:stretch>
        </p:blipFill>
        <p:spPr>
          <a:xfrm>
            <a:off x="2143108" y="0"/>
            <a:ext cx="7000892" cy="5868833"/>
          </a:xfrm>
          <a:prstGeom prst="rect">
            <a:avLst/>
          </a:prstGeom>
          <a:ln>
            <a:noFill/>
          </a:ln>
          <a:effectLst>
            <a:softEdge rad="112500"/>
          </a:effectLst>
        </p:spPr>
      </p:pic>
      <p:pic>
        <p:nvPicPr>
          <p:cNvPr id="5" name="Image 4" descr="macron.jpg"/>
          <p:cNvPicPr>
            <a:picLocks noChangeAspect="1"/>
          </p:cNvPicPr>
          <p:nvPr/>
        </p:nvPicPr>
        <p:blipFill>
          <a:blip r:embed="rId3" cstate="print"/>
          <a:stretch>
            <a:fillRect/>
          </a:stretch>
        </p:blipFill>
        <p:spPr>
          <a:xfrm>
            <a:off x="0" y="3559315"/>
            <a:ext cx="5143504" cy="3298684"/>
          </a:xfrm>
          <a:prstGeom prst="rect">
            <a:avLst/>
          </a:prstGeom>
          <a:ln>
            <a:noFill/>
          </a:ln>
          <a:effectLst>
            <a:softEdge rad="112500"/>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endParaRPr lang="fr-FR" dirty="0"/>
          </a:p>
        </p:txBody>
      </p:sp>
      <p:sp>
        <p:nvSpPr>
          <p:cNvPr id="3" name="Espace réservé du contenu 2"/>
          <p:cNvSpPr>
            <a:spLocks noGrp="1"/>
          </p:cNvSpPr>
          <p:nvPr>
            <p:ph idx="1"/>
          </p:nvPr>
        </p:nvSpPr>
        <p:spPr>
          <a:xfrm>
            <a:off x="0" y="5229200"/>
            <a:ext cx="9144000" cy="1628800"/>
          </a:xfrm>
        </p:spPr>
        <p:txBody>
          <a:bodyPr>
            <a:normAutofit/>
          </a:bodyPr>
          <a:lstStyle/>
          <a:p>
            <a:pPr lvl="0">
              <a:buNone/>
            </a:pPr>
            <a:r>
              <a:rPr lang="fr-FR" sz="3200" dirty="0" smtClean="0">
                <a:solidFill>
                  <a:srgbClr val="FFFF00"/>
                </a:solidFill>
              </a:rPr>
              <a:t>Apo 13 v 7 : </a:t>
            </a:r>
            <a:r>
              <a:rPr lang="fr-FR" sz="3200" b="1" i="1" dirty="0" smtClean="0">
                <a:solidFill>
                  <a:srgbClr val="002060"/>
                </a:solidFill>
              </a:rPr>
              <a:t>«…Et il lui fut donné autorité sur </a:t>
            </a:r>
            <a:r>
              <a:rPr lang="fr-FR" sz="3200" b="1" i="1" u="sng" dirty="0" smtClean="0">
                <a:solidFill>
                  <a:srgbClr val="002060"/>
                </a:solidFill>
              </a:rPr>
              <a:t>toute tribu, tout peuple, toute langue, et toute nation.</a:t>
            </a:r>
            <a:r>
              <a:rPr lang="fr-FR" sz="3200" b="1" i="1" dirty="0" smtClean="0">
                <a:solidFill>
                  <a:srgbClr val="002060"/>
                </a:solidFill>
              </a:rPr>
              <a:t> »</a:t>
            </a:r>
            <a:endParaRPr lang="fr-FR" sz="3200" b="1" dirty="0" smtClean="0">
              <a:solidFill>
                <a:srgbClr val="002060"/>
              </a:solidFill>
            </a:endParaRPr>
          </a:p>
          <a:p>
            <a:endParaRPr lang="fr-FR" dirty="0"/>
          </a:p>
        </p:txBody>
      </p:sp>
      <p:pic>
        <p:nvPicPr>
          <p:cNvPr id="4" name="Image 3" descr="anonyme.png"/>
          <p:cNvPicPr>
            <a:picLocks noChangeAspect="1"/>
          </p:cNvPicPr>
          <p:nvPr/>
        </p:nvPicPr>
        <p:blipFill>
          <a:blip r:embed="rId2" cstate="print"/>
          <a:stretch>
            <a:fillRect/>
          </a:stretch>
        </p:blipFill>
        <p:spPr>
          <a:xfrm>
            <a:off x="323528" y="620688"/>
            <a:ext cx="4029102" cy="38649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age 5" descr="attali.jpg"/>
          <p:cNvPicPr>
            <a:picLocks noChangeAspect="1"/>
          </p:cNvPicPr>
          <p:nvPr/>
        </p:nvPicPr>
        <p:blipFill>
          <a:blip r:embed="rId3" cstate="print"/>
          <a:stretch>
            <a:fillRect/>
          </a:stretch>
        </p:blipFill>
        <p:spPr>
          <a:xfrm>
            <a:off x="5000628" y="214290"/>
            <a:ext cx="3521968" cy="4968551"/>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7433" y="404664"/>
            <a:ext cx="9091386" cy="5112568"/>
          </a:xfrm>
          <a:prstGeom prst="rect">
            <a:avLst/>
          </a:prstGeom>
          <a:ln>
            <a:noFill/>
          </a:ln>
          <a:effectLst>
            <a:softEdge rad="112500"/>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16632"/>
            <a:ext cx="8964488" cy="3416320"/>
          </a:xfrm>
          <a:prstGeom prst="rect">
            <a:avLst/>
          </a:prstGeom>
        </p:spPr>
        <p:txBody>
          <a:bodyPr wrap="square">
            <a:spAutoFit/>
          </a:bodyPr>
          <a:lstStyle/>
          <a:p>
            <a:r>
              <a:rPr lang="fr-FR" sz="3600" b="1" i="1" dirty="0" smtClean="0">
                <a:latin typeface="Segoe Script" pitchFamily="66" charset="0"/>
                <a:cs typeface="Times New Roman" pitchFamily="18" charset="0"/>
              </a:rPr>
              <a:t>« Beaucoup de </a:t>
            </a:r>
          </a:p>
          <a:p>
            <a:r>
              <a:rPr lang="fr-FR" sz="3600" b="1" i="1" dirty="0" smtClean="0">
                <a:latin typeface="Segoe Script" pitchFamily="66" charset="0"/>
                <a:cs typeface="Times New Roman" pitchFamily="18" charset="0"/>
              </a:rPr>
              <a:t>choses vont </a:t>
            </a:r>
          </a:p>
          <a:p>
            <a:r>
              <a:rPr lang="fr-FR" sz="3600" b="1" i="1" dirty="0" smtClean="0">
                <a:latin typeface="Segoe Script" pitchFamily="66" charset="0"/>
                <a:cs typeface="Times New Roman" pitchFamily="18" charset="0"/>
              </a:rPr>
              <a:t>Changer pour </a:t>
            </a:r>
          </a:p>
          <a:p>
            <a:r>
              <a:rPr lang="fr-FR" sz="3600" b="1" i="1" dirty="0" smtClean="0">
                <a:latin typeface="Segoe Script" pitchFamily="66" charset="0"/>
                <a:cs typeface="Times New Roman" pitchFamily="18" charset="0"/>
              </a:rPr>
              <a:t>toujours ...</a:t>
            </a:r>
          </a:p>
          <a:p>
            <a:r>
              <a:rPr lang="fr-FR" sz="3600" b="1" i="1" u="sng" dirty="0" smtClean="0">
                <a:latin typeface="Segoe Script" pitchFamily="66" charset="0"/>
                <a:cs typeface="Times New Roman" pitchFamily="18" charset="0"/>
              </a:rPr>
              <a:t> Un nouveau </a:t>
            </a:r>
          </a:p>
          <a:p>
            <a:r>
              <a:rPr lang="fr-FR" sz="3600" b="1" i="1" u="sng" dirty="0" smtClean="0">
                <a:latin typeface="Segoe Script" pitchFamily="66" charset="0"/>
                <a:cs typeface="Times New Roman" pitchFamily="18" charset="0"/>
              </a:rPr>
              <a:t>monde émergera ... </a:t>
            </a:r>
          </a:p>
        </p:txBody>
      </p:sp>
      <p:pic>
        <p:nvPicPr>
          <p:cNvPr id="5" name="Image 4" descr="image_4119806_20210210_ob_25fba0_41fdfape6fl-sx322-bo1-204-203-200.jpg"/>
          <p:cNvPicPr>
            <a:picLocks noChangeAspect="1"/>
          </p:cNvPicPr>
          <p:nvPr/>
        </p:nvPicPr>
        <p:blipFill>
          <a:blip r:embed="rId2" cstate="print"/>
          <a:stretch>
            <a:fillRect/>
          </a:stretch>
        </p:blipFill>
        <p:spPr>
          <a:xfrm>
            <a:off x="4860032" y="188640"/>
            <a:ext cx="4166220" cy="6416494"/>
          </a:xfrm>
          <a:prstGeom prst="rect">
            <a:avLst/>
          </a:prstGeom>
        </p:spPr>
      </p:pic>
      <p:pic>
        <p:nvPicPr>
          <p:cNvPr id="6" name="Image 5" descr="oms.jpg"/>
          <p:cNvPicPr>
            <a:picLocks noChangeAspect="1"/>
          </p:cNvPicPr>
          <p:nvPr/>
        </p:nvPicPr>
        <p:blipFill>
          <a:blip r:embed="rId3" cstate="print"/>
          <a:stretch>
            <a:fillRect/>
          </a:stretch>
        </p:blipFill>
        <p:spPr>
          <a:xfrm>
            <a:off x="179512" y="4077072"/>
            <a:ext cx="4514026" cy="25922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moutons.jpg"/>
          <p:cNvPicPr>
            <a:picLocks noChangeAspect="1"/>
          </p:cNvPicPr>
          <p:nvPr/>
        </p:nvPicPr>
        <p:blipFill>
          <a:blip r:embed="rId2" cstate="print"/>
          <a:stretch>
            <a:fillRect/>
          </a:stretch>
        </p:blipFill>
        <p:spPr>
          <a:xfrm>
            <a:off x="2051720" y="3267072"/>
            <a:ext cx="5000660" cy="3590928"/>
          </a:xfrm>
          <a:prstGeom prst="rect">
            <a:avLst/>
          </a:prstGeom>
          <a:ln>
            <a:noFill/>
          </a:ln>
          <a:effectLst>
            <a:softEdge rad="112500"/>
          </a:effectLst>
        </p:spPr>
      </p:pic>
      <p:sp>
        <p:nvSpPr>
          <p:cNvPr id="72707" name="ZoneTexte 2"/>
          <p:cNvSpPr txBox="1">
            <a:spLocks noChangeArrowheads="1"/>
          </p:cNvSpPr>
          <p:nvPr/>
        </p:nvSpPr>
        <p:spPr bwMode="auto">
          <a:xfrm>
            <a:off x="179388" y="188913"/>
            <a:ext cx="8750300" cy="3021012"/>
          </a:xfrm>
          <a:prstGeom prst="rect">
            <a:avLst/>
          </a:prstGeom>
          <a:noFill/>
          <a:ln w="9525">
            <a:noFill/>
            <a:miter lim="800000"/>
            <a:headEnd/>
            <a:tailEnd/>
          </a:ln>
        </p:spPr>
        <p:txBody>
          <a:bodyPr>
            <a:spAutoFit/>
          </a:bodyPr>
          <a:lstStyle/>
          <a:p>
            <a:r>
              <a:rPr lang="fr-FR" sz="4000" b="1" dirty="0">
                <a:latin typeface="Segoe Print" pitchFamily="2" charset="0"/>
              </a:rPr>
              <a:t>« Vers le séjour des ténèbres, ils s’avancent tous ensemble comme un troupeau de moutons, que la mort mènerait paître ».</a:t>
            </a:r>
          </a:p>
          <a:p>
            <a:pPr algn="ctr"/>
            <a:r>
              <a:rPr lang="fr-FR" sz="2400" dirty="0">
                <a:solidFill>
                  <a:srgbClr val="FF0000"/>
                </a:solidFill>
                <a:latin typeface="Segoe Print" pitchFamily="2" charset="0"/>
              </a:rPr>
              <a:t>Psaume 49 v 11 (Louanges pour notre temps).</a:t>
            </a:r>
          </a:p>
        </p:txBody>
      </p:sp>
    </p:spTree>
  </p:cSld>
  <p:clrMapOvr>
    <a:masterClrMapping/>
  </p:clrMapOvr>
  <p:transition>
    <p:strips dir="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0"/>
            <a:ext cx="8572528" cy="1556792"/>
          </a:xfrm>
        </p:spPr>
        <p:txBody>
          <a:bodyPr>
            <a:noAutofit/>
          </a:bodyPr>
          <a:lstStyle/>
          <a:p>
            <a:r>
              <a:rPr lang="fr-FR" sz="3200" dirty="0" smtClean="0"/>
              <a:t>Et voici la promesse merveilleuse du Seigneur Jésus pour tous ses vrais disciples, c’est-à-dire son épouse </a:t>
            </a:r>
            <a:r>
              <a:rPr lang="fr-FR" sz="3200" dirty="0" smtClean="0">
                <a:solidFill>
                  <a:schemeClr val="bg1"/>
                </a:solidFill>
              </a:rPr>
              <a:t>: </a:t>
            </a:r>
            <a:endParaRPr lang="fr-FR" sz="3200" dirty="0">
              <a:solidFill>
                <a:schemeClr val="bg1"/>
              </a:solidFill>
            </a:endParaRPr>
          </a:p>
        </p:txBody>
      </p:sp>
      <p:sp>
        <p:nvSpPr>
          <p:cNvPr id="3" name="Espace réservé du contenu 2"/>
          <p:cNvSpPr>
            <a:spLocks noGrp="1"/>
          </p:cNvSpPr>
          <p:nvPr>
            <p:ph idx="1"/>
          </p:nvPr>
        </p:nvSpPr>
        <p:spPr>
          <a:xfrm>
            <a:off x="0" y="5013176"/>
            <a:ext cx="9144000" cy="1844824"/>
          </a:xfrm>
        </p:spPr>
        <p:txBody>
          <a:bodyPr/>
          <a:lstStyle/>
          <a:p>
            <a:pPr lvl="0">
              <a:buNone/>
            </a:pPr>
            <a:r>
              <a:rPr lang="fr-FR" sz="3600" b="1" i="1" u="sng" dirty="0" smtClean="0"/>
              <a:t>« Je reviendrais, et je vous prendrai avec moi, afin que là où je suis, vous y soyez aussi »</a:t>
            </a:r>
            <a:r>
              <a:rPr lang="fr-FR" sz="3600" dirty="0" smtClean="0"/>
              <a:t> </a:t>
            </a:r>
            <a:r>
              <a:rPr lang="fr-FR" sz="3600" dirty="0" smtClean="0">
                <a:solidFill>
                  <a:srgbClr val="FFFF00"/>
                </a:solidFill>
              </a:rPr>
              <a:t>Jean 14 V 3.    </a:t>
            </a:r>
          </a:p>
          <a:p>
            <a:endParaRPr lang="fr-FR" dirty="0"/>
          </a:p>
        </p:txBody>
      </p:sp>
      <p:pic>
        <p:nvPicPr>
          <p:cNvPr id="4" name="Image 3" descr="enlèvem (2).jpg"/>
          <p:cNvPicPr>
            <a:picLocks noChangeAspect="1"/>
          </p:cNvPicPr>
          <p:nvPr/>
        </p:nvPicPr>
        <p:blipFill>
          <a:blip r:embed="rId2" cstate="print"/>
          <a:stretch>
            <a:fillRect/>
          </a:stretch>
        </p:blipFill>
        <p:spPr>
          <a:xfrm>
            <a:off x="1979712" y="1628800"/>
            <a:ext cx="5184576" cy="3456384"/>
          </a:xfrm>
          <a:prstGeom prst="rect">
            <a:avLst/>
          </a:prstGeom>
          <a:ln>
            <a:noFill/>
          </a:ln>
          <a:effectLst>
            <a:softEdge rad="112500"/>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6858000"/>
          </a:xfrm>
        </p:spPr>
        <p:txBody>
          <a:bodyPr>
            <a:normAutofit/>
          </a:bodyPr>
          <a:lstStyle/>
          <a:p>
            <a:r>
              <a:rPr lang="fr-FR" dirty="0" smtClean="0">
                <a:solidFill>
                  <a:srgbClr val="FF0000"/>
                </a:solidFill>
              </a:rPr>
              <a:t>Seigneur Jésus nous t’attendons avec impatience, nous sommes prêts !</a:t>
            </a: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sz="2000" dirty="0" smtClean="0"/>
              <a:t>Contact : </a:t>
            </a:r>
            <a:r>
              <a:rPr lang="fr-FR" sz="2000" u="sng" dirty="0" smtClean="0">
                <a:hlinkClick r:id="rId2"/>
              </a:rPr>
              <a:t>danis2@free.fr</a:t>
            </a:r>
            <a:endParaRPr lang="fr-FR" dirty="0"/>
          </a:p>
        </p:txBody>
      </p:sp>
      <p:pic>
        <p:nvPicPr>
          <p:cNvPr id="4" name="Image 3" descr="enlève.jpg"/>
          <p:cNvPicPr>
            <a:picLocks noChangeAspect="1"/>
          </p:cNvPicPr>
          <p:nvPr/>
        </p:nvPicPr>
        <p:blipFill>
          <a:blip r:embed="rId3" cstate="print"/>
          <a:stretch>
            <a:fillRect/>
          </a:stretch>
        </p:blipFill>
        <p:spPr>
          <a:xfrm>
            <a:off x="467544" y="2420888"/>
            <a:ext cx="8255000" cy="3568700"/>
          </a:xfrm>
          <a:prstGeom prst="rect">
            <a:avLst/>
          </a:prstGeom>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14290"/>
            <a:ext cx="8929718" cy="6500858"/>
          </a:xfrm>
        </p:spPr>
        <p:txBody>
          <a:bodyPr>
            <a:normAutofit lnSpcReduction="10000"/>
          </a:bodyPr>
          <a:lstStyle/>
          <a:p>
            <a:r>
              <a:rPr lang="fr-FR" i="1" dirty="0"/>
              <a:t>2 Pierre 1 v 19 à 21 : </a:t>
            </a:r>
            <a:endParaRPr lang="fr-FR" i="1" dirty="0" smtClean="0"/>
          </a:p>
          <a:p>
            <a:r>
              <a:rPr lang="fr-FR" i="1" dirty="0" smtClean="0"/>
              <a:t>«  </a:t>
            </a:r>
            <a:r>
              <a:rPr lang="fr-FR" i="1" dirty="0"/>
              <a:t>Et nous tenons pour d'autant plus certaine </a:t>
            </a:r>
            <a:r>
              <a:rPr lang="fr-FR" b="1" i="1" dirty="0"/>
              <a:t>la parole prophétique, à laquelle vous faites bien de prêter attention,</a:t>
            </a:r>
            <a:r>
              <a:rPr lang="fr-FR" i="1" dirty="0"/>
              <a:t> comme à une lampe qui brille dans un lieu obscur, jusqu'à ce que le jour vienne à paraître et que l'étoile du matin se lève dans vos cœurs; sachant tout d'abord vous-mêmes qu'aucune prophétie de l'Ecriture ne peut être un objet d'interprétation particulière, car ce n'est pas par une volonté d'homme qu'une prophétie a jamais été apportée, mais </a:t>
            </a:r>
            <a:r>
              <a:rPr lang="fr-FR" b="1" i="1" dirty="0"/>
              <a:t>c'est poussés par le Saint-Esprit que des hommes ont parlé de la part de Dieu.</a:t>
            </a:r>
            <a:r>
              <a:rPr lang="fr-FR" i="1" dirty="0"/>
              <a:t> »</a:t>
            </a:r>
            <a:endParaRPr lang="fr-FR" dirty="0"/>
          </a:p>
          <a:p>
            <a:endParaRPr lang="fr-FR" dirty="0"/>
          </a:p>
        </p:txBody>
      </p:sp>
      <p:pic>
        <p:nvPicPr>
          <p:cNvPr id="4" name="Image 3" descr="lumière.gif"/>
          <p:cNvPicPr>
            <a:picLocks noChangeAspect="1"/>
          </p:cNvPicPr>
          <p:nvPr/>
        </p:nvPicPr>
        <p:blipFill>
          <a:blip r:embed="rId2"/>
          <a:stretch>
            <a:fillRect/>
          </a:stretch>
        </p:blipFill>
        <p:spPr>
          <a:xfrm>
            <a:off x="6929454" y="5715016"/>
            <a:ext cx="1428750" cy="952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 y="0"/>
            <a:ext cx="9144064" cy="4429132"/>
          </a:xfrm>
        </p:spPr>
        <p:txBody>
          <a:bodyPr>
            <a:normAutofit fontScale="90000"/>
          </a:bodyPr>
          <a:lstStyle/>
          <a:p>
            <a:r>
              <a:rPr lang="fr-FR" b="1" u="sng" dirty="0"/>
              <a:t>La </a:t>
            </a:r>
            <a:r>
              <a:rPr lang="fr-FR" b="1" u="sng" dirty="0" smtClean="0"/>
              <a:t>colombe</a:t>
            </a:r>
            <a:br>
              <a:rPr lang="fr-FR" b="1" u="sng" dirty="0" smtClean="0"/>
            </a:br>
            <a:r>
              <a:rPr lang="fr-FR" dirty="0"/>
              <a:t/>
            </a:r>
            <a:br>
              <a:rPr lang="fr-FR" dirty="0"/>
            </a:br>
            <a:r>
              <a:rPr lang="fr-FR" dirty="0"/>
              <a:t>La simplicité (sans mélange, pas double, pas compliquée, et sans malice), est l’attitude normale dans le royaume de DIEU.</a:t>
            </a:r>
            <a:br>
              <a:rPr lang="fr-FR" dirty="0"/>
            </a:br>
            <a:endParaRPr lang="fr-FR" dirty="0"/>
          </a:p>
        </p:txBody>
      </p:sp>
      <p:pic>
        <p:nvPicPr>
          <p:cNvPr id="3" name="Image 2" descr="simple.jpg"/>
          <p:cNvPicPr>
            <a:picLocks noChangeAspect="1"/>
          </p:cNvPicPr>
          <p:nvPr/>
        </p:nvPicPr>
        <p:blipFill>
          <a:blip r:embed="rId2"/>
          <a:stretch>
            <a:fillRect/>
          </a:stretch>
        </p:blipFill>
        <p:spPr>
          <a:xfrm>
            <a:off x="4000496" y="3929066"/>
            <a:ext cx="4786346" cy="2655526"/>
          </a:xfrm>
          <a:prstGeom prst="rect">
            <a:avLst/>
          </a:prstGeom>
          <a:ln>
            <a:noFill/>
          </a:ln>
          <a:effectLst>
            <a:softEdge rad="112500"/>
          </a:effectLst>
        </p:spPr>
      </p:pic>
      <p:pic>
        <p:nvPicPr>
          <p:cNvPr id="4" name="Image 3" descr="colombe.gif"/>
          <p:cNvPicPr>
            <a:picLocks noChangeAspect="1"/>
          </p:cNvPicPr>
          <p:nvPr/>
        </p:nvPicPr>
        <p:blipFill>
          <a:blip r:embed="rId3"/>
          <a:stretch>
            <a:fillRect/>
          </a:stretch>
        </p:blipFill>
        <p:spPr>
          <a:xfrm>
            <a:off x="214282" y="4000504"/>
            <a:ext cx="3467100" cy="2476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42852"/>
            <a:ext cx="9001156" cy="6715148"/>
          </a:xfrm>
        </p:spPr>
        <p:txBody>
          <a:bodyPr>
            <a:normAutofit/>
          </a:bodyPr>
          <a:lstStyle/>
          <a:p>
            <a:r>
              <a:rPr lang="fr-FR" dirty="0"/>
              <a:t>Ne la perdons pas.</a:t>
            </a:r>
          </a:p>
          <a:p>
            <a:r>
              <a:rPr lang="fr-FR" i="1" dirty="0"/>
              <a:t>2 Corinthiens 11 v 2 à 4 : « Car je suis jaloux de vous d'une jalousie de Dieu, parce que je vous ai fiancés à un seul époux, pour vous présenter à Christ comme une vierge pure.                                                                                                    Toutefois, de même que le serpent séduisit Eve par sa ruse,</a:t>
            </a:r>
            <a:r>
              <a:rPr lang="fr-FR" b="1" i="1" dirty="0"/>
              <a:t> je crains que vos pensées ne se corrompent et ne se </a:t>
            </a:r>
            <a:r>
              <a:rPr lang="fr-FR" b="1" i="1" dirty="0" smtClean="0"/>
              <a:t>détournent</a:t>
            </a:r>
          </a:p>
          <a:p>
            <a:r>
              <a:rPr lang="fr-FR" b="1" i="1" dirty="0" smtClean="0"/>
              <a:t> </a:t>
            </a:r>
            <a:r>
              <a:rPr lang="fr-FR" b="1" i="1" dirty="0"/>
              <a:t>de la simplicité à l'égard de </a:t>
            </a:r>
            <a:endParaRPr lang="fr-FR" b="1" i="1" dirty="0" smtClean="0"/>
          </a:p>
          <a:p>
            <a:r>
              <a:rPr lang="fr-FR" b="1" i="1" dirty="0" smtClean="0"/>
              <a:t>Christ</a:t>
            </a:r>
            <a:r>
              <a:rPr lang="fr-FR" b="1" i="1" dirty="0"/>
              <a:t>.</a:t>
            </a:r>
            <a:endParaRPr lang="fr-FR" dirty="0"/>
          </a:p>
          <a:p>
            <a:endParaRPr lang="fr-FR" dirty="0"/>
          </a:p>
        </p:txBody>
      </p:sp>
      <p:pic>
        <p:nvPicPr>
          <p:cNvPr id="10" name="Image 9" descr="tentation.jpg"/>
          <p:cNvPicPr>
            <a:picLocks noChangeAspect="1"/>
          </p:cNvPicPr>
          <p:nvPr/>
        </p:nvPicPr>
        <p:blipFill>
          <a:blip r:embed="rId2"/>
          <a:stretch>
            <a:fillRect/>
          </a:stretch>
        </p:blipFill>
        <p:spPr>
          <a:xfrm>
            <a:off x="6215710" y="4071942"/>
            <a:ext cx="2928289" cy="2786058"/>
          </a:xfrm>
          <a:prstGeom prst="rect">
            <a:avLst/>
          </a:prstGeom>
          <a:ln>
            <a:noFill/>
          </a:ln>
          <a:effectLst>
            <a:softEdge rad="112500"/>
          </a:effectLst>
        </p:spPr>
      </p:pic>
    </p:spTree>
  </p:cSld>
  <p:clrMapOvr>
    <a:masterClrMapping/>
  </p:clrMapOvr>
</p:sld>
</file>

<file path=ppt/theme/theme1.xml><?xml version="1.0" encoding="utf-8"?>
<a:theme xmlns:a="http://schemas.openxmlformats.org/drawingml/2006/main" name="Thème Offic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Papi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TotalTime>
  <Words>1285</Words>
  <Application>Microsoft Office PowerPoint</Application>
  <PresentationFormat>Affichage à l'écran (4:3)</PresentationFormat>
  <Paragraphs>115</Paragraphs>
  <Slides>66</Slides>
  <Notes>0</Notes>
  <HiddenSlides>0</HiddenSlides>
  <MMClips>0</MMClips>
  <ScaleCrop>false</ScaleCrop>
  <HeadingPairs>
    <vt:vector size="4" baseType="variant">
      <vt:variant>
        <vt:lpstr>Thème</vt:lpstr>
      </vt:variant>
      <vt:variant>
        <vt:i4>1</vt:i4>
      </vt:variant>
      <vt:variant>
        <vt:lpstr>Titres des diapositives</vt:lpstr>
      </vt:variant>
      <vt:variant>
        <vt:i4>66</vt:i4>
      </vt:variant>
    </vt:vector>
  </HeadingPairs>
  <TitlesOfParts>
    <vt:vector size="67" baseType="lpstr">
      <vt:lpstr>Thème Office</vt:lpstr>
      <vt:lpstr>Comportement du disciple de Jésus Christ dans les circonstances actuelles </vt:lpstr>
      <vt:lpstr>Mathieu 10 v 16 à 22 :  « Voici, je vous envoie comme des brebis au milieu des loups.  </vt:lpstr>
      <vt:lpstr>Soyez donc prudents comme les serpents, et simples comme les colombes. </vt:lpstr>
      <vt:lpstr>Diapositive 4</vt:lpstr>
      <vt:lpstr>Diapositive 5</vt:lpstr>
      <vt:lpstr>Diapositive 6</vt:lpstr>
      <vt:lpstr>Diapositive 7</vt:lpstr>
      <vt:lpstr>La colombe  La simplicité (sans mélange, pas double, pas compliquée, et sans malice), est l’attitude normale dans le royaume de DIEU. </vt:lpstr>
      <vt:lpstr>Diapositive 9</vt:lpstr>
      <vt:lpstr>Diapositive 10</vt:lpstr>
      <vt:lpstr>Diapositive 11</vt:lpstr>
      <vt:lpstr>Pro 14 v 15 : « L'homme simple croit tout ce qu'on dit, mais l'homme prudent est attentif à ses pas. » </vt:lpstr>
      <vt:lpstr>Diapositive 13</vt:lpstr>
      <vt:lpstr>Réjouissons-nous car le Seigneur Jésus vient très bientôt chercher son épouse.     Apocalypse 22 v 7 :   « Et voici, je viens bientôt. Heureux celui qui garde les paroles de la prophétie de ce livre! » </vt:lpstr>
      <vt:lpstr>Evènements pouvant arriver dans un avenir proche</vt:lpstr>
      <vt:lpstr>Epidémie mondiale</vt:lpstr>
      <vt:lpstr>Diapositive 17</vt:lpstr>
      <vt:lpstr>Diapositive 18</vt:lpstr>
      <vt:lpstr>Diapositive 19</vt:lpstr>
      <vt:lpstr>Diapositive 20</vt:lpstr>
      <vt:lpstr>Apostasie dans la « chrétienté »</vt:lpstr>
      <vt:lpstr>Diapositive 22</vt:lpstr>
      <vt:lpstr>Apostasie du monde en général, rejet global de tout  ce qui vient du  vrai DIEU :   Les 10  commandements,  et le Seigneur  Jésus Christ en  tant que seul  sauveur.</vt:lpstr>
      <vt:lpstr>Guerres civiles inter-ethniques (inter-raciales), ou inter-religieuses </vt:lpstr>
      <vt:lpstr>Crise économique, chômage, pauvreté, pénurie alimentaire, augmentation du prix des aliments de base, famine </vt:lpstr>
      <vt:lpstr>Diapositive 26</vt:lpstr>
      <vt:lpstr>Guerre mondiale  (peut-être entre  les mondialistes  occidentaux et  le monde  musulman)</vt:lpstr>
      <vt:lpstr>Suppression de la monnaie, remplacée par la monnaie virtuelle (Carte bancaire puis marque) </vt:lpstr>
      <vt:lpstr>Diapositive 29</vt:lpstr>
      <vt:lpstr>« Alliance de paix » entre pays musulmans et Israël. (Emirats arabes unis, Bahreïn, Soudan...) </vt:lpstr>
      <vt:lpstr>Diapositive 31</vt:lpstr>
      <vt:lpstr>Construction d’un temple à Jérusalem</vt:lpstr>
      <vt:lpstr>Diapositive 33</vt:lpstr>
      <vt:lpstr>Diapositive 34</vt:lpstr>
      <vt:lpstr>Vastes gisements de gaz et de pétrole dans les eaux territoriales d’Israel, en Méditerranée  suscitant les  convoitises </vt:lpstr>
      <vt:lpstr>Diapositive 36</vt:lpstr>
      <vt:lpstr>Gog : La Russie et ses alliés, Turquie, Iran…Rassemblement de troupes et d’armes au Proche orient </vt:lpstr>
      <vt:lpstr>Diapositive 38</vt:lpstr>
      <vt:lpstr>Endoctrinement et conditionnement des enfants dans le « politiquement correct », philosophie humaniste postmoderne, pensée unique. Transmises par les écoles subventionnées…</vt:lpstr>
      <vt:lpstr>L’état soustrait les enfants de l’autorité des parents</vt:lpstr>
      <vt:lpstr>…et les adultes, c’est par les médias subventionnés.</vt:lpstr>
      <vt:lpstr>Diapositive 42</vt:lpstr>
      <vt:lpstr>Voici quelques exemples :</vt:lpstr>
      <vt:lpstr>Diapositive 44</vt:lpstr>
      <vt:lpstr>Préparation de Babylone, la super fausse-église, persécutrice des disciples de Christ. Rencontres œcuméniques et syncrétistes organisées par le chef de l’église romaine</vt:lpstr>
      <vt:lpstr>Diapositive 46</vt:lpstr>
      <vt:lpstr>Diapositive 47</vt:lpstr>
      <vt:lpstr>Diapositive 48</vt:lpstr>
      <vt:lpstr>NEOM, la ville futuriste nouvellement annoncée de 500 milliards de dollars en Arabie saoudite vise à redéfinir le pays, la région et au-delà.</vt:lpstr>
      <vt:lpstr>   Le mot NEOM signifie « Nouvel avenir » en arabe, signifiant la nouvelle et sans précédent future ville. NEOM se concentrera sur neuf secteurs d’investissement spécialisés et les conditions de vie qui stimuleront l’avenir de la civilisation humaine, de l’énergie et de l’eau, de la mobilité, de la biotechnologie, de l’alimentation, des sciences technologiques et numériques, de la fabrication de pointe, des médias et du divertissement avec l’habitabilité comme fondement NEOM aspire à être l’endroit le plus sûr, le plus efficace, le plus orienté vers l’avenir et le meilleur endroit où vivre et travailler  </vt:lpstr>
      <vt:lpstr>Diapositive 51</vt:lpstr>
      <vt:lpstr>Surveillance globale : Cameras, reconnaissance faciale, ordinateurs, smartphones, GPS, satellites, 5G, intelligence artificielle…Image de la bête </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Et voici la promesse merveilleuse du Seigneur Jésus pour tous ses vrais disciples, c’est-à-dire son épouse : </vt:lpstr>
      <vt:lpstr>Seigneur Jésus nous t’attendons avec impatience, nous sommes prêts !        Contact : danis2@free.fr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Comportement du disciple de Jésus Christ dans les circonstances actuelles</dc:title>
  <dc:creator>paix</dc:creator>
  <cp:lastModifiedBy>Pierre</cp:lastModifiedBy>
  <cp:revision>21</cp:revision>
  <dcterms:created xsi:type="dcterms:W3CDTF">2021-10-27T16:09:21Z</dcterms:created>
  <dcterms:modified xsi:type="dcterms:W3CDTF">2021-11-10T09:05:09Z</dcterms:modified>
</cp:coreProperties>
</file>